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733" r:id="rId4"/>
    <p:sldMasterId id="2147483750" r:id="rId5"/>
  </p:sldMasterIdLst>
  <p:notesMasterIdLst>
    <p:notesMasterId r:id="rId42"/>
  </p:notesMasterIdLst>
  <p:handoutMasterIdLst>
    <p:handoutMasterId r:id="rId43"/>
  </p:handoutMasterIdLst>
  <p:sldIdLst>
    <p:sldId id="256" r:id="rId6"/>
    <p:sldId id="258" r:id="rId7"/>
    <p:sldId id="325" r:id="rId8"/>
    <p:sldId id="326" r:id="rId9"/>
    <p:sldId id="327" r:id="rId10"/>
    <p:sldId id="328" r:id="rId11"/>
    <p:sldId id="329" r:id="rId12"/>
    <p:sldId id="330" r:id="rId13"/>
    <p:sldId id="331" r:id="rId14"/>
    <p:sldId id="332" r:id="rId15"/>
    <p:sldId id="333" r:id="rId16"/>
    <p:sldId id="334" r:id="rId17"/>
    <p:sldId id="336" r:id="rId18"/>
    <p:sldId id="335" r:id="rId19"/>
    <p:sldId id="337" r:id="rId20"/>
    <p:sldId id="341" r:id="rId21"/>
    <p:sldId id="340" r:id="rId22"/>
    <p:sldId id="338" r:id="rId23"/>
    <p:sldId id="339" r:id="rId24"/>
    <p:sldId id="344" r:id="rId25"/>
    <p:sldId id="342" r:id="rId26"/>
    <p:sldId id="348" r:id="rId27"/>
    <p:sldId id="345" r:id="rId28"/>
    <p:sldId id="343" r:id="rId29"/>
    <p:sldId id="346" r:id="rId30"/>
    <p:sldId id="347" r:id="rId31"/>
    <p:sldId id="353" r:id="rId32"/>
    <p:sldId id="349" r:id="rId33"/>
    <p:sldId id="350" r:id="rId34"/>
    <p:sldId id="351" r:id="rId35"/>
    <p:sldId id="352" r:id="rId36"/>
    <p:sldId id="354" r:id="rId37"/>
    <p:sldId id="355" r:id="rId38"/>
    <p:sldId id="356" r:id="rId39"/>
    <p:sldId id="357" r:id="rId40"/>
    <p:sldId id="322" r:id="rId41"/>
  </p:sldIdLst>
  <p:sldSz cx="10693400" cy="7561263"/>
  <p:notesSz cx="6731000" cy="9855200"/>
  <p:embeddedFontLst>
    <p:embeddedFont>
      <p:font typeface="Cambria Math" panose="02040503050406030204" pitchFamily="18" charset="0"/>
      <p:regular r:id="rId44"/>
    </p:embeddedFont>
    <p:embeddedFont>
      <p:font typeface="Segoe UI" panose="020B0502040204020203" pitchFamily="34" charset="0"/>
      <p:regular r:id="rId45"/>
      <p:bold r:id="rId46"/>
      <p:italic r:id="rId47"/>
      <p:boldItalic r:id="rId48"/>
    </p:embeddedFont>
  </p:embeddedFontLst>
  <p:defaultTextStyle>
    <a:defPPr>
      <a:defRPr lang="en-US"/>
    </a:defPPr>
    <a:lvl1pPr marL="0" algn="l" defTabSz="521437" rtl="0" eaLnBrk="1" latinLnBrk="0" hangingPunct="1">
      <a:defRPr sz="2100" kern="1200">
        <a:solidFill>
          <a:schemeClr val="tx1"/>
        </a:solidFill>
        <a:latin typeface="+mn-lt"/>
        <a:ea typeface="+mn-ea"/>
        <a:cs typeface="+mn-cs"/>
      </a:defRPr>
    </a:lvl1pPr>
    <a:lvl2pPr marL="521437" algn="l" defTabSz="521437" rtl="0" eaLnBrk="1" latinLnBrk="0" hangingPunct="1">
      <a:defRPr sz="2100" kern="1200">
        <a:solidFill>
          <a:schemeClr val="tx1"/>
        </a:solidFill>
        <a:latin typeface="+mn-lt"/>
        <a:ea typeface="+mn-ea"/>
        <a:cs typeface="+mn-cs"/>
      </a:defRPr>
    </a:lvl2pPr>
    <a:lvl3pPr marL="1042873" algn="l" defTabSz="521437" rtl="0" eaLnBrk="1" latinLnBrk="0" hangingPunct="1">
      <a:defRPr sz="2100" kern="1200">
        <a:solidFill>
          <a:schemeClr val="tx1"/>
        </a:solidFill>
        <a:latin typeface="+mn-lt"/>
        <a:ea typeface="+mn-ea"/>
        <a:cs typeface="+mn-cs"/>
      </a:defRPr>
    </a:lvl3pPr>
    <a:lvl4pPr marL="1564310" algn="l" defTabSz="521437" rtl="0" eaLnBrk="1" latinLnBrk="0" hangingPunct="1">
      <a:defRPr sz="2100" kern="1200">
        <a:solidFill>
          <a:schemeClr val="tx1"/>
        </a:solidFill>
        <a:latin typeface="+mn-lt"/>
        <a:ea typeface="+mn-ea"/>
        <a:cs typeface="+mn-cs"/>
      </a:defRPr>
    </a:lvl4pPr>
    <a:lvl5pPr marL="2085746" algn="l" defTabSz="521437" rtl="0" eaLnBrk="1" latinLnBrk="0" hangingPunct="1">
      <a:defRPr sz="2100" kern="1200">
        <a:solidFill>
          <a:schemeClr val="tx1"/>
        </a:solidFill>
        <a:latin typeface="+mn-lt"/>
        <a:ea typeface="+mn-ea"/>
        <a:cs typeface="+mn-cs"/>
      </a:defRPr>
    </a:lvl5pPr>
    <a:lvl6pPr marL="2607183" algn="l" defTabSz="521437" rtl="0" eaLnBrk="1" latinLnBrk="0" hangingPunct="1">
      <a:defRPr sz="2100" kern="1200">
        <a:solidFill>
          <a:schemeClr val="tx1"/>
        </a:solidFill>
        <a:latin typeface="+mn-lt"/>
        <a:ea typeface="+mn-ea"/>
        <a:cs typeface="+mn-cs"/>
      </a:defRPr>
    </a:lvl6pPr>
    <a:lvl7pPr marL="3128620" algn="l" defTabSz="521437" rtl="0" eaLnBrk="1" latinLnBrk="0" hangingPunct="1">
      <a:defRPr sz="2100" kern="1200">
        <a:solidFill>
          <a:schemeClr val="tx1"/>
        </a:solidFill>
        <a:latin typeface="+mn-lt"/>
        <a:ea typeface="+mn-ea"/>
        <a:cs typeface="+mn-cs"/>
      </a:defRPr>
    </a:lvl7pPr>
    <a:lvl8pPr marL="3650056" algn="l" defTabSz="521437" rtl="0" eaLnBrk="1" latinLnBrk="0" hangingPunct="1">
      <a:defRPr sz="2100" kern="1200">
        <a:solidFill>
          <a:schemeClr val="tx1"/>
        </a:solidFill>
        <a:latin typeface="+mn-lt"/>
        <a:ea typeface="+mn-ea"/>
        <a:cs typeface="+mn-cs"/>
      </a:defRPr>
    </a:lvl8pPr>
    <a:lvl9pPr marL="4171493" algn="l" defTabSz="521437"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648">
          <p15:clr>
            <a:srgbClr val="A4A3A4"/>
          </p15:clr>
        </p15:guide>
        <p15:guide id="2" orient="horz" pos="111">
          <p15:clr>
            <a:srgbClr val="A4A3A4"/>
          </p15:clr>
        </p15:guide>
        <p15:guide id="3" orient="horz" pos="704" userDrawn="1">
          <p15:clr>
            <a:srgbClr val="A4A3A4"/>
          </p15:clr>
        </p15:guide>
        <p15:guide id="4" orient="horz" pos="931" userDrawn="1">
          <p15:clr>
            <a:srgbClr val="A4A3A4"/>
          </p15:clr>
        </p15:guide>
        <p15:guide id="5" orient="horz" pos="4421">
          <p15:clr>
            <a:srgbClr val="A4A3A4"/>
          </p15:clr>
        </p15:guide>
        <p15:guide id="6" pos="6609">
          <p15:clr>
            <a:srgbClr val="A4A3A4"/>
          </p15:clr>
        </p15:guide>
        <p15:guide id="7" pos="123" userDrawn="1">
          <p15:clr>
            <a:srgbClr val="A4A3A4"/>
          </p15:clr>
        </p15:guide>
        <p15:guide id="8" pos="418" userDrawn="1">
          <p15:clr>
            <a:srgbClr val="A4A3A4"/>
          </p15:clr>
        </p15:guide>
        <p15:guide id="9" pos="3232">
          <p15:clr>
            <a:srgbClr val="A4A3A4"/>
          </p15:clr>
        </p15:guide>
        <p15:guide id="10" pos="3503">
          <p15:clr>
            <a:srgbClr val="A4A3A4"/>
          </p15:clr>
        </p15:guide>
        <p15:guide id="11" pos="6316">
          <p15:clr>
            <a:srgbClr val="A4A3A4"/>
          </p15:clr>
        </p15:guide>
        <p15:guide id="12" orient="horz" pos="4650">
          <p15:clr>
            <a:srgbClr val="A4A3A4"/>
          </p15:clr>
        </p15:guide>
        <p15:guide id="13" orient="horz" pos="114">
          <p15:clr>
            <a:srgbClr val="A4A3A4"/>
          </p15:clr>
        </p15:guide>
        <p15:guide id="14" orient="horz" pos="702">
          <p15:clr>
            <a:srgbClr val="A4A3A4"/>
          </p15:clr>
        </p15:guide>
        <p15:guide id="15" orient="horz" pos="929">
          <p15:clr>
            <a:srgbClr val="A4A3A4"/>
          </p15:clr>
        </p15:guide>
        <p15:guide id="16" orient="horz" pos="4423">
          <p15:clr>
            <a:srgbClr val="A4A3A4"/>
          </p15:clr>
        </p15:guide>
        <p15:guide id="17" pos="6612">
          <p15:clr>
            <a:srgbClr val="A4A3A4"/>
          </p15:clr>
        </p15:guide>
        <p15:guide id="18" pos="124">
          <p15:clr>
            <a:srgbClr val="A4A3A4"/>
          </p15:clr>
        </p15:guide>
        <p15:guide id="19" pos="420">
          <p15:clr>
            <a:srgbClr val="A4A3A4"/>
          </p15:clr>
        </p15:guide>
        <p15:guide id="20" pos="3233">
          <p15:clr>
            <a:srgbClr val="A4A3A4"/>
          </p15:clr>
        </p15:guide>
        <p15:guide id="21" pos="3505">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Jemmett (MLCSU)" initials="TJ(" lastIdx="6" clrIdx="0">
    <p:extLst>
      <p:ext uri="{19B8F6BF-5375-455C-9EA6-DF929625EA0E}">
        <p15:presenceInfo xmlns:p15="http://schemas.microsoft.com/office/powerpoint/2012/main" userId="S::Thomas.Jemmett@midlandsandlancashirecsu.nhs.uk::8ae41e24-e915-4839-81f9-f94464251c9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2223"/>
    <a:srgbClr val="F8BE05"/>
    <a:srgbClr val="F9BF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960BC0-517C-4E9F-88D5-CA439E1E333F}" v="6" dt="2019-10-23T13:26:42.05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86976" autoAdjust="0"/>
  </p:normalViewPr>
  <p:slideViewPr>
    <p:cSldViewPr snapToGrid="0">
      <p:cViewPr>
        <p:scale>
          <a:sx n="102" d="100"/>
          <a:sy n="102" d="100"/>
        </p:scale>
        <p:origin x="1245" y="66"/>
      </p:cViewPr>
      <p:guideLst>
        <p:guide orient="horz" pos="4648"/>
        <p:guide orient="horz" pos="111"/>
        <p:guide orient="horz" pos="704"/>
        <p:guide orient="horz" pos="931"/>
        <p:guide orient="horz" pos="4421"/>
        <p:guide pos="6609"/>
        <p:guide pos="123"/>
        <p:guide pos="418"/>
        <p:guide pos="3232"/>
        <p:guide pos="3503"/>
        <p:guide pos="6316"/>
        <p:guide orient="horz" pos="4650"/>
        <p:guide orient="horz" pos="114"/>
        <p:guide orient="horz" pos="702"/>
        <p:guide orient="horz" pos="929"/>
        <p:guide orient="horz" pos="4423"/>
        <p:guide pos="6612"/>
        <p:guide pos="124"/>
        <p:guide pos="420"/>
        <p:guide pos="3233"/>
        <p:guide pos="3505"/>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91" d="100"/>
          <a:sy n="91" d="100"/>
        </p:scale>
        <p:origin x="3708"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notesMaster" Target="notesMasters/notesMaster1.xml"/><Relationship Id="rId47" Type="http://schemas.openxmlformats.org/officeDocument/2006/relationships/font" Target="fonts/font4.fntdata"/><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font" Target="fonts/font2.fntdata"/><Relationship Id="rId53" Type="http://schemas.openxmlformats.org/officeDocument/2006/relationships/tableStyles" Target="tableStyles.xml"/><Relationship Id="rId5" Type="http://schemas.openxmlformats.org/officeDocument/2006/relationships/slideMaster" Target="slideMasters/slideMaster2.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font" Target="fonts/font1.fntdata"/><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handoutMaster" Target="handoutMasters/handoutMaster1.xml"/><Relationship Id="rId48" Type="http://schemas.openxmlformats.org/officeDocument/2006/relationships/font" Target="fonts/font5.fntdata"/><Relationship Id="rId8" Type="http://schemas.openxmlformats.org/officeDocument/2006/relationships/slide" Target="slides/slide3.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3.fntdata"/><Relationship Id="rId20" Type="http://schemas.openxmlformats.org/officeDocument/2006/relationships/slide" Target="slides/slide15.xml"/><Relationship Id="rId41" Type="http://schemas.openxmlformats.org/officeDocument/2006/relationships/slide" Target="slides/slide36.xml"/><Relationship Id="rId54"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omas Jemmett (MLCSU)" userId="8ae41e24-e915-4839-81f9-f94464251c90" providerId="ADAL" clId="{93960BC0-517C-4E9F-88D5-CA439E1E333F}"/>
    <pc:docChg chg="addSld modSld">
      <pc:chgData name="Thomas Jemmett (MLCSU)" userId="8ae41e24-e915-4839-81f9-f94464251c90" providerId="ADAL" clId="{93960BC0-517C-4E9F-88D5-CA439E1E333F}" dt="2019-10-23T13:26:42.056" v="140"/>
      <pc:docMkLst>
        <pc:docMk/>
      </pc:docMkLst>
      <pc:sldChg chg="modSp">
        <pc:chgData name="Thomas Jemmett (MLCSU)" userId="8ae41e24-e915-4839-81f9-f94464251c90" providerId="ADAL" clId="{93960BC0-517C-4E9F-88D5-CA439E1E333F}" dt="2019-10-23T08:04:31.385" v="121" actId="14100"/>
        <pc:sldMkLst>
          <pc:docMk/>
          <pc:sldMk cId="1762146106" sldId="327"/>
        </pc:sldMkLst>
        <pc:spChg chg="mod">
          <ac:chgData name="Thomas Jemmett (MLCSU)" userId="8ae41e24-e915-4839-81f9-f94464251c90" providerId="ADAL" clId="{93960BC0-517C-4E9F-88D5-CA439E1E333F}" dt="2019-10-23T08:03:54.896" v="114" actId="20577"/>
          <ac:spMkLst>
            <pc:docMk/>
            <pc:sldMk cId="1762146106" sldId="327"/>
            <ac:spMk id="8" creationId="{64B3C5F9-15CB-44CE-B816-2AA1DA86859E}"/>
          </ac:spMkLst>
        </pc:spChg>
        <pc:spChg chg="mod">
          <ac:chgData name="Thomas Jemmett (MLCSU)" userId="8ae41e24-e915-4839-81f9-f94464251c90" providerId="ADAL" clId="{93960BC0-517C-4E9F-88D5-CA439E1E333F}" dt="2019-10-23T08:04:31.385" v="121" actId="14100"/>
          <ac:spMkLst>
            <pc:docMk/>
            <pc:sldMk cId="1762146106" sldId="327"/>
            <ac:spMk id="9" creationId="{52DAD377-EF37-45DD-9DA7-CE6D255FC49A}"/>
          </ac:spMkLst>
        </pc:spChg>
      </pc:sldChg>
      <pc:sldChg chg="modSp">
        <pc:chgData name="Thomas Jemmett (MLCSU)" userId="8ae41e24-e915-4839-81f9-f94464251c90" providerId="ADAL" clId="{93960BC0-517C-4E9F-88D5-CA439E1E333F}" dt="2019-10-23T09:03:31.050" v="138" actId="20577"/>
        <pc:sldMkLst>
          <pc:docMk/>
          <pc:sldMk cId="4063440400" sldId="338"/>
        </pc:sldMkLst>
        <pc:spChg chg="mod">
          <ac:chgData name="Thomas Jemmett (MLCSU)" userId="8ae41e24-e915-4839-81f9-f94464251c90" providerId="ADAL" clId="{93960BC0-517C-4E9F-88D5-CA439E1E333F}" dt="2019-10-23T09:03:31.050" v="138" actId="20577"/>
          <ac:spMkLst>
            <pc:docMk/>
            <pc:sldMk cId="4063440400" sldId="338"/>
            <ac:spMk id="3" creationId="{B38950E9-1721-4127-A0F0-9B2DFDE965F9}"/>
          </ac:spMkLst>
        </pc:spChg>
      </pc:sldChg>
      <pc:sldChg chg="modSp">
        <pc:chgData name="Thomas Jemmett (MLCSU)" userId="8ae41e24-e915-4839-81f9-f94464251c90" providerId="ADAL" clId="{93960BC0-517C-4E9F-88D5-CA439E1E333F}" dt="2019-10-23T13:22:28.579" v="139" actId="20577"/>
        <pc:sldMkLst>
          <pc:docMk/>
          <pc:sldMk cId="3886992247" sldId="339"/>
        </pc:sldMkLst>
        <pc:spChg chg="mod">
          <ac:chgData name="Thomas Jemmett (MLCSU)" userId="8ae41e24-e915-4839-81f9-f94464251c90" providerId="ADAL" clId="{93960BC0-517C-4E9F-88D5-CA439E1E333F}" dt="2019-10-23T13:22:28.579" v="139" actId="20577"/>
          <ac:spMkLst>
            <pc:docMk/>
            <pc:sldMk cId="3886992247" sldId="339"/>
            <ac:spMk id="3" creationId="{0253FECA-EE36-4A56-9080-38A3DC322DCB}"/>
          </ac:spMkLst>
        </pc:spChg>
      </pc:sldChg>
      <pc:sldChg chg="add">
        <pc:chgData name="Thomas Jemmett (MLCSU)" userId="8ae41e24-e915-4839-81f9-f94464251c90" providerId="ADAL" clId="{93960BC0-517C-4E9F-88D5-CA439E1E333F}" dt="2019-10-23T13:26:42.056" v="140"/>
        <pc:sldMkLst>
          <pc:docMk/>
          <pc:sldMk cId="1392378607" sldId="342"/>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9-10-20T16:25:59.153" idx="1">
    <p:pos x="6214" y="1511"/>
    <p:text>This isn't strictly true - if the "return" function is called execution will stop at that point and return the value passed into the "return" function. See 19.6 of R4DS</p:text>
    <p:extLst>
      <p:ext uri="{C676402C-5697-4E1C-873F-D02D1690AC5C}">
        <p15:threadingInfo xmlns:p15="http://schemas.microsoft.com/office/powerpoint/2012/main" timeZoneBias="-60"/>
      </p:ext>
    </p:extLst>
  </p:cm>
  <p:cm authorId="1" dt="2019-10-20T16:27:13.060" idx="2">
    <p:pos x="2443" y="2053"/>
    <p:text>See 19.5 of R4DS</p:text>
    <p:extLst>
      <p:ext uri="{C676402C-5697-4E1C-873F-D02D1690AC5C}">
        <p15:threadingInfo xmlns:p15="http://schemas.microsoft.com/office/powerpoint/2012/main" timeZoneBias="-60"/>
      </p:ext>
    </p:extLst>
  </p:cm>
  <p:cm authorId="1" dt="2019-10-20T16:28:15.415" idx="4">
    <p:pos x="1772" y="2826"/>
    <p:text>Sometimes this won't prove to be very helpful. If the function body contains a call to .Primitive, then this is using a built-in R function. If you see a call to "UseMethod", then this is a generic method call - see the "Object Orientated Programming" (section 3) section of Advanced R</p:text>
    <p:extLst>
      <p:ext uri="{C676402C-5697-4E1C-873F-D02D1690AC5C}">
        <p15:threadingInfo xmlns:p15="http://schemas.microsoft.com/office/powerpoint/2012/main" timeZoneBias="-60"/>
      </p:ext>
    </p:extLst>
  </p:cm>
  <p:cm authorId="1" dt="2019-10-20T16:32:27.079" idx="5">
    <p:pos x="6028" y="3365"/>
    <p:text>Make sure to understand S3 classes (see Object Orientated Programming from Advanced R), and then review https://stat.ethz.ch/pipermail/r-help/2008-July/167301.html</p:text>
    <p:extLst>
      <p:ext uri="{C676402C-5697-4E1C-873F-D02D1690AC5C}">
        <p15:threadingInfo xmlns:p15="http://schemas.microsoft.com/office/powerpoint/2012/main" timeZoneBias="-60"/>
      </p:ext>
    </p:extLst>
  </p:cm>
  <p:cm authorId="1" dt="2019-10-20T16:33:40.057" idx="6">
    <p:pos x="5957" y="3676"/>
    <p:text>See https://colinfay.me/playing-r-infix-functions/</p:text>
    <p:extLst>
      <p:ext uri="{C676402C-5697-4E1C-873F-D02D1690AC5C}">
        <p15:threadingInfo xmlns:p15="http://schemas.microsoft.com/office/powerpoint/2012/main" timeZoneBias="-6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7500" cy="494344"/>
          </a:xfrm>
          <a:prstGeom prst="rect">
            <a:avLst/>
          </a:prstGeom>
        </p:spPr>
        <p:txBody>
          <a:bodyPr vert="horz" lIns="90965" tIns="45482" rIns="90965" bIns="45482" rtlCol="0"/>
          <a:lstStyle>
            <a:lvl1pPr algn="l">
              <a:defRPr sz="1200"/>
            </a:lvl1pPr>
          </a:lstStyle>
          <a:p>
            <a:endParaRPr lang="en-GB" dirty="0">
              <a:latin typeface="Segoe UI" panose="020B0502040204020203" pitchFamily="34" charset="0"/>
              <a:cs typeface="Segoe UI" panose="020B0502040204020203" pitchFamily="34" charset="0"/>
            </a:endParaRPr>
          </a:p>
        </p:txBody>
      </p:sp>
      <p:sp>
        <p:nvSpPr>
          <p:cNvPr id="3" name="Date Placeholder 2"/>
          <p:cNvSpPr>
            <a:spLocks noGrp="1"/>
          </p:cNvSpPr>
          <p:nvPr>
            <p:ph type="dt" sz="quarter" idx="1"/>
          </p:nvPr>
        </p:nvSpPr>
        <p:spPr>
          <a:xfrm>
            <a:off x="3811928" y="0"/>
            <a:ext cx="2917500" cy="494344"/>
          </a:xfrm>
          <a:prstGeom prst="rect">
            <a:avLst/>
          </a:prstGeom>
        </p:spPr>
        <p:txBody>
          <a:bodyPr vert="horz" lIns="90965" tIns="45482" rIns="90965" bIns="45482" rtlCol="0"/>
          <a:lstStyle>
            <a:lvl1pPr algn="r">
              <a:defRPr sz="1200"/>
            </a:lvl1pPr>
          </a:lstStyle>
          <a:p>
            <a:fld id="{7B801442-24E6-48BC-AE76-DDF03C0BE28A}" type="datetimeFigureOut">
              <a:rPr lang="en-GB" smtClean="0">
                <a:latin typeface="Segoe UI" panose="020B0502040204020203" pitchFamily="34" charset="0"/>
                <a:cs typeface="Segoe UI" panose="020B0502040204020203" pitchFamily="34" charset="0"/>
              </a:rPr>
              <a:t>03/11/2019</a:t>
            </a:fld>
            <a:endParaRPr lang="en-GB" dirty="0">
              <a:latin typeface="Segoe UI" panose="020B0502040204020203" pitchFamily="34" charset="0"/>
              <a:cs typeface="Segoe UI" panose="020B0502040204020203" pitchFamily="34" charset="0"/>
            </a:endParaRPr>
          </a:p>
        </p:txBody>
      </p:sp>
      <p:sp>
        <p:nvSpPr>
          <p:cNvPr id="4" name="Footer Placeholder 3"/>
          <p:cNvSpPr>
            <a:spLocks noGrp="1"/>
          </p:cNvSpPr>
          <p:nvPr>
            <p:ph type="ftr" sz="quarter" idx="2"/>
          </p:nvPr>
        </p:nvSpPr>
        <p:spPr>
          <a:xfrm>
            <a:off x="0" y="9360856"/>
            <a:ext cx="2917500" cy="494344"/>
          </a:xfrm>
          <a:prstGeom prst="rect">
            <a:avLst/>
          </a:prstGeom>
        </p:spPr>
        <p:txBody>
          <a:bodyPr vert="horz" lIns="90965" tIns="45482" rIns="90965" bIns="45482" rtlCol="0" anchor="b"/>
          <a:lstStyle>
            <a:lvl1pPr algn="l">
              <a:defRPr sz="1200"/>
            </a:lvl1pPr>
          </a:lstStyle>
          <a:p>
            <a:endParaRPr lang="en-GB" dirty="0">
              <a:latin typeface="Segoe UI" panose="020B0502040204020203" pitchFamily="34" charset="0"/>
              <a:cs typeface="Segoe UI" panose="020B0502040204020203" pitchFamily="34" charset="0"/>
            </a:endParaRPr>
          </a:p>
        </p:txBody>
      </p:sp>
      <p:sp>
        <p:nvSpPr>
          <p:cNvPr id="5" name="Slide Number Placeholder 4"/>
          <p:cNvSpPr>
            <a:spLocks noGrp="1"/>
          </p:cNvSpPr>
          <p:nvPr>
            <p:ph type="sldNum" sz="quarter" idx="3"/>
          </p:nvPr>
        </p:nvSpPr>
        <p:spPr>
          <a:xfrm>
            <a:off x="3811928" y="9360856"/>
            <a:ext cx="2917500" cy="494344"/>
          </a:xfrm>
          <a:prstGeom prst="rect">
            <a:avLst/>
          </a:prstGeom>
        </p:spPr>
        <p:txBody>
          <a:bodyPr vert="horz" lIns="90965" tIns="45482" rIns="90965" bIns="45482" rtlCol="0" anchor="b"/>
          <a:lstStyle>
            <a:lvl1pPr algn="r">
              <a:defRPr sz="1200"/>
            </a:lvl1pPr>
          </a:lstStyle>
          <a:p>
            <a:fld id="{D9595DC6-97BE-483C-815F-8968491C5407}" type="slidenum">
              <a:rPr lang="en-GB" smtClean="0">
                <a:latin typeface="Segoe UI" panose="020B0502040204020203" pitchFamily="34" charset="0"/>
                <a:cs typeface="Segoe UI" panose="020B0502040204020203" pitchFamily="34" charset="0"/>
              </a:rPr>
              <a:t>‹#›</a:t>
            </a:fld>
            <a:endParaRPr lang="en-GB"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6306420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svg>
</file>

<file path=ppt/media/image12.png>
</file>

<file path=ppt/media/image13.svg>
</file>

<file path=ppt/media/image2.png>
</file>

<file path=ppt/media/image3.jp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7500" cy="494344"/>
          </a:xfrm>
          <a:prstGeom prst="rect">
            <a:avLst/>
          </a:prstGeom>
        </p:spPr>
        <p:txBody>
          <a:bodyPr vert="horz" lIns="90965" tIns="45482" rIns="90965" bIns="45482" rtlCol="0"/>
          <a:lstStyle>
            <a:lvl1pPr algn="l">
              <a:defRPr sz="1200">
                <a:latin typeface="Segoe UI" panose="020B0502040204020203" pitchFamily="34" charset="0"/>
                <a:cs typeface="Segoe UI" panose="020B0502040204020203" pitchFamily="34" charset="0"/>
              </a:defRPr>
            </a:lvl1pPr>
          </a:lstStyle>
          <a:p>
            <a:endParaRPr lang="en-GB" dirty="0"/>
          </a:p>
        </p:txBody>
      </p:sp>
      <p:sp>
        <p:nvSpPr>
          <p:cNvPr id="3" name="Date Placeholder 2"/>
          <p:cNvSpPr>
            <a:spLocks noGrp="1"/>
          </p:cNvSpPr>
          <p:nvPr>
            <p:ph type="dt" idx="1"/>
          </p:nvPr>
        </p:nvSpPr>
        <p:spPr>
          <a:xfrm>
            <a:off x="3811928" y="0"/>
            <a:ext cx="2917500" cy="494344"/>
          </a:xfrm>
          <a:prstGeom prst="rect">
            <a:avLst/>
          </a:prstGeom>
        </p:spPr>
        <p:txBody>
          <a:bodyPr vert="horz" lIns="90965" tIns="45482" rIns="90965" bIns="45482" rtlCol="0"/>
          <a:lstStyle>
            <a:lvl1pPr algn="r">
              <a:defRPr sz="1200">
                <a:latin typeface="Segoe UI" panose="020B0502040204020203" pitchFamily="34" charset="0"/>
                <a:cs typeface="Segoe UI" panose="020B0502040204020203" pitchFamily="34" charset="0"/>
              </a:defRPr>
            </a:lvl1pPr>
          </a:lstStyle>
          <a:p>
            <a:fld id="{892D59DF-F70F-4721-BE77-6CE62E0E0187}" type="datetimeFigureOut">
              <a:rPr lang="en-GB" smtClean="0"/>
              <a:pPr/>
              <a:t>03/11/2019</a:t>
            </a:fld>
            <a:endParaRPr lang="en-GB" dirty="0"/>
          </a:p>
        </p:txBody>
      </p:sp>
      <p:sp>
        <p:nvSpPr>
          <p:cNvPr id="4" name="Slide Image Placeholder 3"/>
          <p:cNvSpPr>
            <a:spLocks noGrp="1" noRot="1" noChangeAspect="1"/>
          </p:cNvSpPr>
          <p:nvPr>
            <p:ph type="sldImg" idx="2"/>
          </p:nvPr>
        </p:nvSpPr>
        <p:spPr>
          <a:xfrm>
            <a:off x="1014413" y="1231900"/>
            <a:ext cx="4702175" cy="3325813"/>
          </a:xfrm>
          <a:prstGeom prst="rect">
            <a:avLst/>
          </a:prstGeom>
          <a:noFill/>
          <a:ln w="12700">
            <a:solidFill>
              <a:prstClr val="black"/>
            </a:solidFill>
          </a:ln>
        </p:spPr>
        <p:txBody>
          <a:bodyPr vert="horz" lIns="90965" tIns="45482" rIns="90965" bIns="45482" rtlCol="0" anchor="ctr"/>
          <a:lstStyle/>
          <a:p>
            <a:endParaRPr lang="en-GB" dirty="0"/>
          </a:p>
        </p:txBody>
      </p:sp>
      <p:sp>
        <p:nvSpPr>
          <p:cNvPr id="5" name="Notes Placeholder 4"/>
          <p:cNvSpPr>
            <a:spLocks noGrp="1"/>
          </p:cNvSpPr>
          <p:nvPr>
            <p:ph type="body" sz="quarter" idx="3"/>
          </p:nvPr>
        </p:nvSpPr>
        <p:spPr>
          <a:xfrm>
            <a:off x="672786" y="4742222"/>
            <a:ext cx="5385429" cy="3881871"/>
          </a:xfrm>
          <a:prstGeom prst="rect">
            <a:avLst/>
          </a:prstGeom>
        </p:spPr>
        <p:txBody>
          <a:bodyPr vert="horz" lIns="90965" tIns="45482" rIns="90965" bIns="4548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360856"/>
            <a:ext cx="2917500" cy="494344"/>
          </a:xfrm>
          <a:prstGeom prst="rect">
            <a:avLst/>
          </a:prstGeom>
        </p:spPr>
        <p:txBody>
          <a:bodyPr vert="horz" lIns="90965" tIns="45482" rIns="90965" bIns="45482" rtlCol="0" anchor="b"/>
          <a:lstStyle>
            <a:lvl1pPr algn="l">
              <a:defRPr sz="1200">
                <a:latin typeface="Segoe UI" panose="020B0502040204020203" pitchFamily="34" charset="0"/>
                <a:cs typeface="Segoe UI" panose="020B0502040204020203" pitchFamily="34" charset="0"/>
              </a:defRPr>
            </a:lvl1pPr>
          </a:lstStyle>
          <a:p>
            <a:endParaRPr lang="en-GB" dirty="0"/>
          </a:p>
        </p:txBody>
      </p:sp>
      <p:sp>
        <p:nvSpPr>
          <p:cNvPr id="7" name="Slide Number Placeholder 6"/>
          <p:cNvSpPr>
            <a:spLocks noGrp="1"/>
          </p:cNvSpPr>
          <p:nvPr>
            <p:ph type="sldNum" sz="quarter" idx="5"/>
          </p:nvPr>
        </p:nvSpPr>
        <p:spPr>
          <a:xfrm>
            <a:off x="3811928" y="9360856"/>
            <a:ext cx="2917500" cy="494344"/>
          </a:xfrm>
          <a:prstGeom prst="rect">
            <a:avLst/>
          </a:prstGeom>
        </p:spPr>
        <p:txBody>
          <a:bodyPr vert="horz" lIns="90965" tIns="45482" rIns="90965" bIns="45482" rtlCol="0" anchor="b"/>
          <a:lstStyle>
            <a:lvl1pPr algn="r">
              <a:defRPr sz="1200">
                <a:latin typeface="Segoe UI" panose="020B0502040204020203" pitchFamily="34" charset="0"/>
                <a:cs typeface="Segoe UI" panose="020B0502040204020203" pitchFamily="34" charset="0"/>
              </a:defRPr>
            </a:lvl1pPr>
          </a:lstStyle>
          <a:p>
            <a:fld id="{3737C15B-F325-4E1B-8D01-22104E2DC43C}" type="slidenum">
              <a:rPr lang="en-GB" smtClean="0"/>
              <a:pPr/>
              <a:t>‹#›</a:t>
            </a:fld>
            <a:endParaRPr lang="en-GB" dirty="0"/>
          </a:p>
        </p:txBody>
      </p:sp>
    </p:spTree>
    <p:extLst>
      <p:ext uri="{BB962C8B-B14F-4D97-AF65-F5344CB8AC3E}">
        <p14:creationId xmlns:p14="http://schemas.microsoft.com/office/powerpoint/2010/main" val="3361836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1pPr>
    <a:lvl2pPr marL="4572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2pPr>
    <a:lvl3pPr marL="9144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3pPr>
    <a:lvl4pPr marL="13716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4pPr>
    <a:lvl5pPr marL="18288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r4ds.had.co.nz/functions.html"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Code has been taken from 19.2 of R4DS (</a:t>
            </a:r>
            <a:r>
              <a:rPr lang="en-GB" dirty="0">
                <a:hlinkClick r:id="rId3"/>
              </a:rPr>
              <a:t>https://r4ds.had.co.nz/functions.html</a:t>
            </a:r>
            <a:r>
              <a:rPr lang="en-GB" dirty="0"/>
              <a:t>), H.Wickham &amp; G.Grolemund, CC BY-NC-ND 3.0 US	</a:t>
            </a:r>
          </a:p>
        </p:txBody>
      </p:sp>
      <p:sp>
        <p:nvSpPr>
          <p:cNvPr id="4" name="Slide Number Placeholder 3"/>
          <p:cNvSpPr>
            <a:spLocks noGrp="1"/>
          </p:cNvSpPr>
          <p:nvPr>
            <p:ph type="sldNum" sz="quarter" idx="5"/>
          </p:nvPr>
        </p:nvSpPr>
        <p:spPr/>
        <p:txBody>
          <a:bodyPr/>
          <a:lstStyle/>
          <a:p>
            <a:fld id="{3737C15B-F325-4E1B-8D01-22104E2DC43C}" type="slidenum">
              <a:rPr lang="en-GB" smtClean="0"/>
              <a:pPr/>
              <a:t>6</a:t>
            </a:fld>
            <a:endParaRPr lang="en-GB" dirty="0"/>
          </a:p>
        </p:txBody>
      </p:sp>
    </p:spTree>
    <p:extLst>
      <p:ext uri="{BB962C8B-B14F-4D97-AF65-F5344CB8AC3E}">
        <p14:creationId xmlns:p14="http://schemas.microsoft.com/office/powerpoint/2010/main" val="3291464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See the comments associated with each bullet point above for further details</a:t>
            </a:r>
          </a:p>
        </p:txBody>
      </p:sp>
      <p:sp>
        <p:nvSpPr>
          <p:cNvPr id="4" name="Slide Number Placeholder 3"/>
          <p:cNvSpPr>
            <a:spLocks noGrp="1"/>
          </p:cNvSpPr>
          <p:nvPr>
            <p:ph type="sldNum" sz="quarter" idx="5"/>
          </p:nvPr>
        </p:nvSpPr>
        <p:spPr/>
        <p:txBody>
          <a:bodyPr/>
          <a:lstStyle/>
          <a:p>
            <a:fld id="{3737C15B-F325-4E1B-8D01-22104E2DC43C}" type="slidenum">
              <a:rPr lang="en-GB" smtClean="0"/>
              <a:pPr/>
              <a:t>10</a:t>
            </a:fld>
            <a:endParaRPr lang="en-GB" dirty="0"/>
          </a:p>
        </p:txBody>
      </p:sp>
    </p:spTree>
    <p:extLst>
      <p:ext uri="{BB962C8B-B14F-4D97-AF65-F5344CB8AC3E}">
        <p14:creationId xmlns:p14="http://schemas.microsoft.com/office/powerpoint/2010/main" val="19888502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Mathematical functions have a much stricter definition than what a function allows in R. However, it’s worth noting that mathematics is not just about numbers, in fact the set’s noted above (the domain and codomain) could be anything, whole numbers (integers), fractions, irrational numbers, or shapes, colours, animals… pretty much anything!</a:t>
            </a:r>
          </a:p>
        </p:txBody>
      </p:sp>
      <p:sp>
        <p:nvSpPr>
          <p:cNvPr id="4" name="Slide Number Placeholder 3"/>
          <p:cNvSpPr>
            <a:spLocks noGrp="1"/>
          </p:cNvSpPr>
          <p:nvPr>
            <p:ph type="sldNum" sz="quarter" idx="5"/>
          </p:nvPr>
        </p:nvSpPr>
        <p:spPr/>
        <p:txBody>
          <a:bodyPr/>
          <a:lstStyle/>
          <a:p>
            <a:fld id="{3737C15B-F325-4E1B-8D01-22104E2DC43C}" type="slidenum">
              <a:rPr lang="en-GB" smtClean="0"/>
              <a:pPr/>
              <a:t>12</a:t>
            </a:fld>
            <a:endParaRPr lang="en-GB" dirty="0"/>
          </a:p>
        </p:txBody>
      </p:sp>
    </p:spTree>
    <p:extLst>
      <p:ext uri="{BB962C8B-B14F-4D97-AF65-F5344CB8AC3E}">
        <p14:creationId xmlns:p14="http://schemas.microsoft.com/office/powerpoint/2010/main" val="1586195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737C15B-F325-4E1B-8D01-22104E2DC43C}" type="slidenum">
              <a:rPr lang="en-GB" smtClean="0"/>
              <a:pPr/>
              <a:t>13</a:t>
            </a:fld>
            <a:endParaRPr lang="en-GB" dirty="0"/>
          </a:p>
        </p:txBody>
      </p:sp>
    </p:spTree>
    <p:extLst>
      <p:ext uri="{BB962C8B-B14F-4D97-AF65-F5344CB8AC3E}">
        <p14:creationId xmlns:p14="http://schemas.microsoft.com/office/powerpoint/2010/main" val="61550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Maybe: it depends entirely on your own function implementation and whether you want to follow the strict rules laid out. </a:t>
            </a:r>
          </a:p>
        </p:txBody>
      </p:sp>
      <p:sp>
        <p:nvSpPr>
          <p:cNvPr id="4" name="Slide Number Placeholder 3"/>
          <p:cNvSpPr>
            <a:spLocks noGrp="1"/>
          </p:cNvSpPr>
          <p:nvPr>
            <p:ph type="sldNum" sz="quarter" idx="5"/>
          </p:nvPr>
        </p:nvSpPr>
        <p:spPr/>
        <p:txBody>
          <a:bodyPr/>
          <a:lstStyle/>
          <a:p>
            <a:fld id="{3737C15B-F325-4E1B-8D01-22104E2DC43C}" type="slidenum">
              <a:rPr lang="en-GB" smtClean="0"/>
              <a:pPr/>
              <a:t>14</a:t>
            </a:fld>
            <a:endParaRPr lang="en-GB" dirty="0"/>
          </a:p>
        </p:txBody>
      </p:sp>
    </p:spTree>
    <p:extLst>
      <p:ext uri="{BB962C8B-B14F-4D97-AF65-F5344CB8AC3E}">
        <p14:creationId xmlns:p14="http://schemas.microsoft.com/office/powerpoint/2010/main" val="2487676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Most common/useful variants are highlighted. map_int can be problematic as it expects the values to be integers. It’s often easier to use map_dbl and get a numeric.</a:t>
            </a:r>
          </a:p>
          <a:p>
            <a:endParaRPr lang="en-GB" dirty="0"/>
          </a:p>
          <a:p>
            <a:r>
              <a:rPr lang="en-GB" dirty="0"/>
              <a:t>map_raw is pretty special case for if you are dealing with raw bytes of data.</a:t>
            </a:r>
          </a:p>
          <a:p>
            <a:endParaRPr lang="en-GB" dirty="0"/>
          </a:p>
          <a:p>
            <a:r>
              <a:rPr lang="en-GB" dirty="0"/>
              <a:t>In my experience map_dfr is far more commonly used than map_dfc, as you tend to return tables of data. However, if you have a function that returns something like (id, </a:t>
            </a:r>
            <a:r>
              <a:rPr lang="en-GB" dirty="0" err="1"/>
              <a:t>col_a</a:t>
            </a:r>
            <a:r>
              <a:rPr lang="en-GB" dirty="0"/>
              <a:t>), (id, </a:t>
            </a:r>
            <a:r>
              <a:rPr lang="en-GB" dirty="0" err="1"/>
              <a:t>col_b</a:t>
            </a:r>
            <a:r>
              <a:rPr lang="en-GB" dirty="0"/>
              <a:t>), (id, </a:t>
            </a:r>
            <a:r>
              <a:rPr lang="en-GB" dirty="0" err="1"/>
              <a:t>col_c</a:t>
            </a:r>
            <a:r>
              <a:rPr lang="en-GB" dirty="0"/>
              <a:t>) then map_dfr would create (id, </a:t>
            </a:r>
            <a:r>
              <a:rPr lang="en-GB" dirty="0" err="1"/>
              <a:t>col_a</a:t>
            </a:r>
            <a:r>
              <a:rPr lang="en-GB" dirty="0"/>
              <a:t>, </a:t>
            </a:r>
            <a:r>
              <a:rPr lang="en-GB" dirty="0" err="1"/>
              <a:t>col_b</a:t>
            </a:r>
            <a:r>
              <a:rPr lang="en-GB" dirty="0"/>
              <a:t>, </a:t>
            </a:r>
            <a:r>
              <a:rPr lang="en-GB" dirty="0" err="1"/>
              <a:t>col_c</a:t>
            </a:r>
            <a:r>
              <a:rPr lang="en-GB" dirty="0"/>
              <a:t>) whereas map_dfc would create (id, </a:t>
            </a:r>
            <a:r>
              <a:rPr lang="en-GB" dirty="0" err="1"/>
              <a:t>col_a</a:t>
            </a:r>
            <a:r>
              <a:rPr lang="en-GB" dirty="0"/>
              <a:t>, </a:t>
            </a:r>
            <a:r>
              <a:rPr lang="en-GB" dirty="0" err="1"/>
              <a:t>col_b</a:t>
            </a:r>
            <a:r>
              <a:rPr lang="en-GB" dirty="0"/>
              <a:t>, </a:t>
            </a:r>
            <a:r>
              <a:rPr lang="en-GB" dirty="0" err="1"/>
              <a:t>col_c</a:t>
            </a:r>
            <a:r>
              <a:rPr lang="en-GB" dirty="0"/>
              <a:t>)</a:t>
            </a:r>
          </a:p>
        </p:txBody>
      </p:sp>
      <p:sp>
        <p:nvSpPr>
          <p:cNvPr id="4" name="Slide Number Placeholder 3"/>
          <p:cNvSpPr>
            <a:spLocks noGrp="1"/>
          </p:cNvSpPr>
          <p:nvPr>
            <p:ph type="sldNum" sz="quarter" idx="5"/>
          </p:nvPr>
        </p:nvSpPr>
        <p:spPr/>
        <p:txBody>
          <a:bodyPr/>
          <a:lstStyle/>
          <a:p>
            <a:fld id="{3737C15B-F325-4E1B-8D01-22104E2DC43C}" type="slidenum">
              <a:rPr lang="en-GB" smtClean="0"/>
              <a:pPr/>
              <a:t>17</a:t>
            </a:fld>
            <a:endParaRPr lang="en-GB" dirty="0"/>
          </a:p>
        </p:txBody>
      </p:sp>
    </p:spTree>
    <p:extLst>
      <p:ext uri="{BB962C8B-B14F-4D97-AF65-F5344CB8AC3E}">
        <p14:creationId xmlns:p14="http://schemas.microsoft.com/office/powerpoint/2010/main" val="23936454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697240" cy="7558411"/>
          </a:xfrm>
          <a:prstGeom prst="rect">
            <a:avLst/>
          </a:prstGeom>
        </p:spPr>
      </p:pic>
      <p:sp>
        <p:nvSpPr>
          <p:cNvPr id="7" name="Title 1"/>
          <p:cNvSpPr>
            <a:spLocks noGrp="1"/>
          </p:cNvSpPr>
          <p:nvPr>
            <p:ph type="ctrTitle" hasCustomPrompt="1"/>
          </p:nvPr>
        </p:nvSpPr>
        <p:spPr>
          <a:xfrm>
            <a:off x="666000" y="2160000"/>
            <a:ext cx="7920000" cy="2520000"/>
          </a:xfrm>
        </p:spPr>
        <p:txBody>
          <a:bodyPr anchor="b" anchorCtr="0">
            <a:noAutofit/>
          </a:bodyPr>
          <a:lstStyle>
            <a:lvl1pPr>
              <a:defRPr sz="3600" b="1">
                <a:latin typeface="Segoe UI" panose="020B0502040204020203" pitchFamily="34" charset="0"/>
                <a:cs typeface="Segoe UI" panose="020B0502040204020203" pitchFamily="34" charset="0"/>
              </a:defRPr>
            </a:lvl1pPr>
          </a:lstStyle>
          <a:p>
            <a:r>
              <a:rPr lang="en-US"/>
              <a:t>Title</a:t>
            </a:r>
            <a:endParaRPr lang="en-US" dirty="0"/>
          </a:p>
        </p:txBody>
      </p:sp>
      <p:sp>
        <p:nvSpPr>
          <p:cNvPr id="8" name="Subtitle 2"/>
          <p:cNvSpPr>
            <a:spLocks noGrp="1"/>
          </p:cNvSpPr>
          <p:nvPr>
            <p:ph type="subTitle" idx="1" hasCustomPrompt="1"/>
          </p:nvPr>
        </p:nvSpPr>
        <p:spPr>
          <a:xfrm>
            <a:off x="666000" y="5040000"/>
            <a:ext cx="7920000" cy="1440000"/>
          </a:xfrm>
        </p:spPr>
        <p:txBody>
          <a:bodyPr>
            <a:noAutofit/>
          </a:bodyPr>
          <a:lstStyle>
            <a:lvl1pPr marL="0" indent="0" algn="l">
              <a:buNone/>
              <a:defRPr sz="2400">
                <a:solidFill>
                  <a:schemeClr val="tx1"/>
                </a:solidFill>
                <a:latin typeface="Segoe UI" panose="020B0502040204020203" pitchFamily="34" charset="0"/>
                <a:cs typeface="Segoe UI" panose="020B0502040204020203" pitchFamily="34" charset="0"/>
              </a:defRPr>
            </a:lvl1pPr>
            <a:lvl2pPr marL="521437" indent="0" algn="ctr">
              <a:buNone/>
              <a:defRPr>
                <a:solidFill>
                  <a:schemeClr val="tx1">
                    <a:tint val="75000"/>
                  </a:schemeClr>
                </a:solidFill>
              </a:defRPr>
            </a:lvl2pPr>
            <a:lvl3pPr marL="1042873" indent="0" algn="ctr">
              <a:buNone/>
              <a:defRPr>
                <a:solidFill>
                  <a:schemeClr val="tx1">
                    <a:tint val="75000"/>
                  </a:schemeClr>
                </a:solidFill>
              </a:defRPr>
            </a:lvl3pPr>
            <a:lvl4pPr marL="1564310" indent="0" algn="ctr">
              <a:buNone/>
              <a:defRPr>
                <a:solidFill>
                  <a:schemeClr val="tx1">
                    <a:tint val="75000"/>
                  </a:schemeClr>
                </a:solidFill>
              </a:defRPr>
            </a:lvl4pPr>
            <a:lvl5pPr marL="2085746" indent="0" algn="ctr">
              <a:buNone/>
              <a:defRPr>
                <a:solidFill>
                  <a:schemeClr val="tx1">
                    <a:tint val="75000"/>
                  </a:schemeClr>
                </a:solidFill>
              </a:defRPr>
            </a:lvl5pPr>
            <a:lvl6pPr marL="2607183" indent="0" algn="ctr">
              <a:buNone/>
              <a:defRPr>
                <a:solidFill>
                  <a:schemeClr val="tx1">
                    <a:tint val="75000"/>
                  </a:schemeClr>
                </a:solidFill>
              </a:defRPr>
            </a:lvl6pPr>
            <a:lvl7pPr marL="3128620" indent="0" algn="ctr">
              <a:buNone/>
              <a:defRPr>
                <a:solidFill>
                  <a:schemeClr val="tx1">
                    <a:tint val="75000"/>
                  </a:schemeClr>
                </a:solidFill>
              </a:defRPr>
            </a:lvl7pPr>
            <a:lvl8pPr marL="3650056" indent="0" algn="ctr">
              <a:buNone/>
              <a:defRPr>
                <a:solidFill>
                  <a:schemeClr val="tx1">
                    <a:tint val="75000"/>
                  </a:schemeClr>
                </a:solidFill>
              </a:defRPr>
            </a:lvl8pPr>
            <a:lvl9pPr marL="4171493" indent="0" algn="ctr">
              <a:buNone/>
              <a:defRPr>
                <a:solidFill>
                  <a:schemeClr val="tx1">
                    <a:tint val="75000"/>
                  </a:schemeClr>
                </a:solidFill>
              </a:defRPr>
            </a:lvl9pPr>
          </a:lstStyle>
          <a:p>
            <a:r>
              <a:rPr lang="en-US"/>
              <a:t>Subtitle</a:t>
            </a:r>
            <a:endParaRPr lang="en-US" dirty="0"/>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46514" y="360269"/>
            <a:ext cx="2168596" cy="1832644"/>
          </a:xfrm>
          <a:prstGeom prst="rect">
            <a:avLst/>
          </a:prstGeom>
        </p:spPr>
      </p:pic>
    </p:spTree>
    <p:extLst>
      <p:ext uri="{BB962C8B-B14F-4D97-AF65-F5344CB8AC3E}">
        <p14:creationId xmlns:p14="http://schemas.microsoft.com/office/powerpoint/2010/main" val="175023528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A">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Content-A </a:t>
            </a:r>
            <a:endParaRPr lang="en-US"/>
          </a:p>
        </p:txBody>
      </p:sp>
      <p:sp>
        <p:nvSpPr>
          <p:cNvPr id="13" name="Text Placeholder 4"/>
          <p:cNvSpPr>
            <a:spLocks noGrp="1"/>
          </p:cNvSpPr>
          <p:nvPr>
            <p:ph type="body" sz="quarter" idx="16"/>
          </p:nvPr>
        </p:nvSpPr>
        <p:spPr>
          <a:xfrm>
            <a:off x="666751" y="1476000"/>
            <a:ext cx="9359900" cy="554075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Edit Master text styles</a:t>
            </a:r>
          </a:p>
        </p:txBody>
      </p:sp>
      <p:sp>
        <p:nvSpPr>
          <p:cNvPr id="5" name="Slide Number Placeholder 4"/>
          <p:cNvSpPr>
            <a:spLocks noGrp="1"/>
          </p:cNvSpPr>
          <p:nvPr>
            <p:ph type="sldNum" sz="quarter" idx="18"/>
          </p:nvPr>
        </p:nvSpPr>
        <p:spPr/>
        <p:txBody>
          <a:body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3844502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B">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a:xfrm>
            <a:off x="5562000" y="1474788"/>
            <a:ext cx="4462462" cy="554400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Edit Master text styles</a:t>
            </a:r>
          </a:p>
        </p:txBody>
      </p:sp>
      <p:sp>
        <p:nvSpPr>
          <p:cNvPr id="13" name="Text Placeholder 4"/>
          <p:cNvSpPr>
            <a:spLocks noGrp="1"/>
          </p:cNvSpPr>
          <p:nvPr>
            <p:ph type="body" sz="quarter" idx="16"/>
          </p:nvPr>
        </p:nvSpPr>
        <p:spPr>
          <a:xfrm>
            <a:off x="666751" y="1474788"/>
            <a:ext cx="4464000" cy="554400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Edit Master text styles</a:t>
            </a:r>
          </a:p>
        </p:txBody>
      </p:sp>
      <p:sp>
        <p:nvSpPr>
          <p:cNvPr id="4" name="Slide Number Placeholder 3"/>
          <p:cNvSpPr>
            <a:spLocks noGrp="1"/>
          </p:cNvSpPr>
          <p:nvPr>
            <p:ph type="sldNum" sz="quarter" idx="18"/>
          </p:nvPr>
        </p:nvSpPr>
        <p:spPr/>
        <p:txBody>
          <a:bodyPr/>
          <a:lstStyle/>
          <a:p>
            <a:fld id="{450B0164-1B0E-EC47-A805-AF4E4DD1E6D8}" type="slidenum">
              <a:rPr lang="en-US" smtClean="0"/>
              <a:pPr/>
              <a:t>‹#›</a:t>
            </a:fld>
            <a:endParaRPr lang="en-US" dirty="0"/>
          </a:p>
        </p:txBody>
      </p:sp>
      <p:sp>
        <p:nvSpPr>
          <p:cNvPr id="8"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Content-B</a:t>
            </a:r>
            <a:endParaRPr lang="en-US"/>
          </a:p>
        </p:txBody>
      </p:sp>
    </p:spTree>
    <p:extLst>
      <p:ext uri="{BB962C8B-B14F-4D97-AF65-F5344CB8AC3E}">
        <p14:creationId xmlns:p14="http://schemas.microsoft.com/office/powerpoint/2010/main" val="16739088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YLA">
    <p:bg>
      <p:bgPr>
        <a:solidFill>
          <a:schemeClr val="bg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Content-YL-A</a:t>
            </a:r>
            <a:endParaRPr lang="en-US"/>
          </a:p>
        </p:txBody>
      </p:sp>
      <p:sp>
        <p:nvSpPr>
          <p:cNvPr id="8" name="Text Placeholder 4"/>
          <p:cNvSpPr>
            <a:spLocks noGrp="1"/>
          </p:cNvSpPr>
          <p:nvPr>
            <p:ph type="body" sz="quarter" idx="16"/>
          </p:nvPr>
        </p:nvSpPr>
        <p:spPr>
          <a:xfrm>
            <a:off x="666751" y="1476000"/>
            <a:ext cx="9359900" cy="554075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Edit Master text styles</a:t>
            </a:r>
          </a:p>
        </p:txBody>
      </p:sp>
      <p:sp>
        <p:nvSpPr>
          <p:cNvPr id="3" name="Slide Number Placeholder 2"/>
          <p:cNvSpPr>
            <a:spLocks noGrp="1"/>
          </p:cNvSpPr>
          <p:nvPr>
            <p:ph type="sldNum" sz="quarter" idx="18"/>
          </p:nvPr>
        </p:nvSpPr>
        <p:spPr/>
        <p:txBody>
          <a:body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13768083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BKA">
    <p:bg>
      <p:bgPr>
        <a:solidFill>
          <a:schemeClr val="tx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chemeClr val="bg1"/>
                </a:solidFill>
              </a:defRPr>
            </a:lvl1pPr>
          </a:lstStyle>
          <a:p>
            <a:r>
              <a:rPr lang="en-GB"/>
              <a:t>Content-BK-A</a:t>
            </a:r>
            <a:endParaRPr lang="en-US"/>
          </a:p>
        </p:txBody>
      </p:sp>
      <p:sp>
        <p:nvSpPr>
          <p:cNvPr id="8" name="Text Placeholder 4"/>
          <p:cNvSpPr>
            <a:spLocks noGrp="1"/>
          </p:cNvSpPr>
          <p:nvPr>
            <p:ph type="body" sz="quarter" idx="16"/>
          </p:nvPr>
        </p:nvSpPr>
        <p:spPr>
          <a:xfrm>
            <a:off x="666751" y="1476000"/>
            <a:ext cx="9359900" cy="5540750"/>
          </a:xfrm>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Edit Master text styles</a:t>
            </a:r>
          </a:p>
        </p:txBody>
      </p:sp>
      <p:sp>
        <p:nvSpPr>
          <p:cNvPr id="3" name="Slide Number Placeholder 2"/>
          <p:cNvSpPr>
            <a:spLocks noGrp="1"/>
          </p:cNvSpPr>
          <p:nvPr>
            <p:ph type="sldNum" sz="quarter" idx="18"/>
          </p:nvPr>
        </p:nvSpPr>
        <p:spPr/>
        <p:txBody>
          <a:bodyPr/>
          <a:lstStyle>
            <a:lvl1pPr>
              <a:defRPr>
                <a:solidFill>
                  <a:schemeClr val="bg1"/>
                </a:solidFill>
              </a:defRPr>
            </a:lvl1p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34348137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7" y="342"/>
            <a:ext cx="10692406" cy="7560579"/>
          </a:xfrm>
          <a:prstGeom prst="rect">
            <a:avLst/>
          </a:prstGeom>
        </p:spPr>
      </p:pic>
      <p:sp>
        <p:nvSpPr>
          <p:cNvPr id="12" name="Title 1"/>
          <p:cNvSpPr>
            <a:spLocks noGrp="1"/>
          </p:cNvSpPr>
          <p:nvPr>
            <p:ph type="ctrTitle" hasCustomPrompt="1"/>
          </p:nvPr>
        </p:nvSpPr>
        <p:spPr>
          <a:xfrm>
            <a:off x="4099139" y="1474788"/>
            <a:ext cx="5927512" cy="1082974"/>
          </a:xfrm>
        </p:spPr>
        <p:txBody>
          <a:bodyPr anchor="b" anchorCtr="0">
            <a:noAutofit/>
          </a:bodyPr>
          <a:lstStyle>
            <a:lvl1pPr>
              <a:defRPr baseline="0">
                <a:solidFill>
                  <a:srgbClr val="2C2825"/>
                </a:solidFill>
              </a:defRPr>
            </a:lvl1pPr>
          </a:lstStyle>
          <a:p>
            <a:r>
              <a:rPr lang="en-GB"/>
              <a:t>Contact</a:t>
            </a:r>
            <a:endParaRPr lang="en-US" dirty="0"/>
          </a:p>
        </p:txBody>
      </p:sp>
      <p:sp>
        <p:nvSpPr>
          <p:cNvPr id="14" name="Text Placeholder 13"/>
          <p:cNvSpPr>
            <a:spLocks noGrp="1"/>
          </p:cNvSpPr>
          <p:nvPr>
            <p:ph type="body" sz="quarter" idx="10"/>
          </p:nvPr>
        </p:nvSpPr>
        <p:spPr>
          <a:xfrm>
            <a:off x="4099137" y="2771593"/>
            <a:ext cx="5927513" cy="3458566"/>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Edit Master text styles</a:t>
            </a:r>
          </a:p>
        </p:txBody>
      </p:sp>
      <p:sp>
        <p:nvSpPr>
          <p:cNvPr id="3" name="Slide Number Placeholder 2"/>
          <p:cNvSpPr>
            <a:spLocks noGrp="1"/>
          </p:cNvSpPr>
          <p:nvPr>
            <p:ph type="sldNum" sz="quarter" idx="12"/>
          </p:nvPr>
        </p:nvSpPr>
        <p:spPr/>
        <p:txBody>
          <a:body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4261541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hapterTitl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0692933" cy="7558414"/>
          </a:xfrm>
          <a:prstGeom prst="rect">
            <a:avLst/>
          </a:prstGeom>
        </p:spPr>
      </p:pic>
      <p:sp>
        <p:nvSpPr>
          <p:cNvPr id="7" name="Title 1"/>
          <p:cNvSpPr>
            <a:spLocks noGrp="1"/>
          </p:cNvSpPr>
          <p:nvPr>
            <p:ph type="ctrTitle" hasCustomPrompt="1"/>
          </p:nvPr>
        </p:nvSpPr>
        <p:spPr>
          <a:xfrm>
            <a:off x="666000" y="2160000"/>
            <a:ext cx="7920000" cy="2520000"/>
          </a:xfrm>
        </p:spPr>
        <p:txBody>
          <a:bodyPr anchor="b" anchorCtr="0">
            <a:noAutofit/>
          </a:bodyPr>
          <a:lstStyle>
            <a:lvl1pPr>
              <a:defRPr sz="3600" b="1">
                <a:solidFill>
                  <a:schemeClr val="bg1"/>
                </a:solidFill>
                <a:latin typeface="Segoe UI" panose="020B0502040204020203" pitchFamily="34" charset="0"/>
                <a:cs typeface="Segoe UI" panose="020B0502040204020203" pitchFamily="34" charset="0"/>
              </a:defRPr>
            </a:lvl1pPr>
          </a:lstStyle>
          <a:p>
            <a:r>
              <a:rPr lang="en-US"/>
              <a:t>Chapter title</a:t>
            </a:r>
            <a:endParaRPr lang="en-US" dirty="0"/>
          </a:p>
        </p:txBody>
      </p:sp>
      <p:sp>
        <p:nvSpPr>
          <p:cNvPr id="8" name="Subtitle 2"/>
          <p:cNvSpPr>
            <a:spLocks noGrp="1"/>
          </p:cNvSpPr>
          <p:nvPr>
            <p:ph type="subTitle" idx="1" hasCustomPrompt="1"/>
          </p:nvPr>
        </p:nvSpPr>
        <p:spPr>
          <a:xfrm>
            <a:off x="666000" y="5040000"/>
            <a:ext cx="7920000" cy="1440000"/>
          </a:xfrm>
        </p:spPr>
        <p:txBody>
          <a:bodyPr>
            <a:noAutofit/>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521437" indent="0" algn="ctr">
              <a:buNone/>
              <a:defRPr>
                <a:solidFill>
                  <a:schemeClr val="tx1">
                    <a:tint val="75000"/>
                  </a:schemeClr>
                </a:solidFill>
              </a:defRPr>
            </a:lvl2pPr>
            <a:lvl3pPr marL="1042873" indent="0" algn="ctr">
              <a:buNone/>
              <a:defRPr>
                <a:solidFill>
                  <a:schemeClr val="tx1">
                    <a:tint val="75000"/>
                  </a:schemeClr>
                </a:solidFill>
              </a:defRPr>
            </a:lvl3pPr>
            <a:lvl4pPr marL="1564310" indent="0" algn="ctr">
              <a:buNone/>
              <a:defRPr>
                <a:solidFill>
                  <a:schemeClr val="tx1">
                    <a:tint val="75000"/>
                  </a:schemeClr>
                </a:solidFill>
              </a:defRPr>
            </a:lvl4pPr>
            <a:lvl5pPr marL="2085746" indent="0" algn="ctr">
              <a:buNone/>
              <a:defRPr>
                <a:solidFill>
                  <a:schemeClr val="tx1">
                    <a:tint val="75000"/>
                  </a:schemeClr>
                </a:solidFill>
              </a:defRPr>
            </a:lvl5pPr>
            <a:lvl6pPr marL="2607183" indent="0" algn="ctr">
              <a:buNone/>
              <a:defRPr>
                <a:solidFill>
                  <a:schemeClr val="tx1">
                    <a:tint val="75000"/>
                  </a:schemeClr>
                </a:solidFill>
              </a:defRPr>
            </a:lvl6pPr>
            <a:lvl7pPr marL="3128620" indent="0" algn="ctr">
              <a:buNone/>
              <a:defRPr>
                <a:solidFill>
                  <a:schemeClr val="tx1">
                    <a:tint val="75000"/>
                  </a:schemeClr>
                </a:solidFill>
              </a:defRPr>
            </a:lvl7pPr>
            <a:lvl8pPr marL="3650056" indent="0" algn="ctr">
              <a:buNone/>
              <a:defRPr>
                <a:solidFill>
                  <a:schemeClr val="tx1">
                    <a:tint val="75000"/>
                  </a:schemeClr>
                </a:solidFill>
              </a:defRPr>
            </a:lvl8pPr>
            <a:lvl9pPr marL="4171493" indent="0" algn="ctr">
              <a:buNone/>
              <a:defRPr>
                <a:solidFill>
                  <a:schemeClr val="tx1">
                    <a:tint val="75000"/>
                  </a:schemeClr>
                </a:solidFill>
              </a:defRPr>
            </a:lvl9pPr>
          </a:lstStyle>
          <a:p>
            <a:r>
              <a:rPr lang="en-US"/>
              <a:t>Chapter subtitle</a:t>
            </a:r>
            <a:endParaRPr lang="en-US" dirty="0"/>
          </a:p>
        </p:txBody>
      </p:sp>
      <p:sp>
        <p:nvSpPr>
          <p:cNvPr id="4" name="Slide Number Placeholder 3"/>
          <p:cNvSpPr>
            <a:spLocks noGrp="1"/>
          </p:cNvSpPr>
          <p:nvPr>
            <p:ph type="sldNum" sz="quarter" idx="11"/>
          </p:nvPr>
        </p:nvSpPr>
        <p:spPr/>
        <p:txBody>
          <a:body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3828735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A">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Content-A </a:t>
            </a:r>
            <a:endParaRPr lang="en-US"/>
          </a:p>
        </p:txBody>
      </p:sp>
      <p:sp>
        <p:nvSpPr>
          <p:cNvPr id="13" name="Text Placeholder 4"/>
          <p:cNvSpPr>
            <a:spLocks noGrp="1"/>
          </p:cNvSpPr>
          <p:nvPr>
            <p:ph type="body" sz="quarter" idx="16"/>
          </p:nvPr>
        </p:nvSpPr>
        <p:spPr>
          <a:xfrm>
            <a:off x="666751" y="1476000"/>
            <a:ext cx="9359900" cy="554075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a:t>Click to edit Master </a:t>
            </a:r>
            <a:r>
              <a:rPr lang="en-US"/>
              <a:t>text styles</a:t>
            </a:r>
            <a:endParaRPr lang="en-US" dirty="0"/>
          </a:p>
        </p:txBody>
      </p:sp>
      <p:sp>
        <p:nvSpPr>
          <p:cNvPr id="5" name="Slide Number Placeholder 4"/>
          <p:cNvSpPr>
            <a:spLocks noGrp="1"/>
          </p:cNvSpPr>
          <p:nvPr>
            <p:ph type="sldNum" sz="quarter" idx="18"/>
          </p:nvPr>
        </p:nvSpPr>
        <p:spPr/>
        <p:txBody>
          <a:body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351946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B">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a:xfrm>
            <a:off x="5562000" y="1474788"/>
            <a:ext cx="4462462" cy="554400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a:t>Click to edit Master </a:t>
            </a:r>
            <a:r>
              <a:rPr lang="en-US"/>
              <a:t>text styles</a:t>
            </a:r>
            <a:endParaRPr lang="en-US" dirty="0"/>
          </a:p>
        </p:txBody>
      </p:sp>
      <p:sp>
        <p:nvSpPr>
          <p:cNvPr id="13" name="Text Placeholder 4"/>
          <p:cNvSpPr>
            <a:spLocks noGrp="1"/>
          </p:cNvSpPr>
          <p:nvPr>
            <p:ph type="body" sz="quarter" idx="16"/>
          </p:nvPr>
        </p:nvSpPr>
        <p:spPr>
          <a:xfrm>
            <a:off x="666751" y="1474788"/>
            <a:ext cx="4464000" cy="554400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a:t>Click to edit Master </a:t>
            </a:r>
            <a:r>
              <a:rPr lang="en-US"/>
              <a:t>text styles</a:t>
            </a:r>
            <a:endParaRPr lang="en-US" dirty="0"/>
          </a:p>
        </p:txBody>
      </p:sp>
      <p:sp>
        <p:nvSpPr>
          <p:cNvPr id="4" name="Slide Number Placeholder 3"/>
          <p:cNvSpPr>
            <a:spLocks noGrp="1"/>
          </p:cNvSpPr>
          <p:nvPr>
            <p:ph type="sldNum" sz="quarter" idx="18"/>
          </p:nvPr>
        </p:nvSpPr>
        <p:spPr/>
        <p:txBody>
          <a:bodyPr/>
          <a:lstStyle/>
          <a:p>
            <a:fld id="{450B0164-1B0E-EC47-A805-AF4E4DD1E6D8}" type="slidenum">
              <a:rPr lang="en-US" smtClean="0"/>
              <a:pPr/>
              <a:t>‹#›</a:t>
            </a:fld>
            <a:endParaRPr lang="en-US" dirty="0"/>
          </a:p>
        </p:txBody>
      </p:sp>
      <p:sp>
        <p:nvSpPr>
          <p:cNvPr id="8"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Content-B</a:t>
            </a:r>
            <a:endParaRPr lang="en-US"/>
          </a:p>
        </p:txBody>
      </p:sp>
    </p:spTree>
    <p:extLst>
      <p:ext uri="{BB962C8B-B14F-4D97-AF65-F5344CB8AC3E}">
        <p14:creationId xmlns:p14="http://schemas.microsoft.com/office/powerpoint/2010/main" val="809879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YLA">
    <p:bg>
      <p:bgPr>
        <a:solidFill>
          <a:schemeClr val="bg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Content-YL-A</a:t>
            </a:r>
            <a:endParaRPr lang="en-US"/>
          </a:p>
        </p:txBody>
      </p:sp>
      <p:sp>
        <p:nvSpPr>
          <p:cNvPr id="8" name="Text Placeholder 4"/>
          <p:cNvSpPr>
            <a:spLocks noGrp="1"/>
          </p:cNvSpPr>
          <p:nvPr>
            <p:ph type="body" sz="quarter" idx="16"/>
          </p:nvPr>
        </p:nvSpPr>
        <p:spPr>
          <a:xfrm>
            <a:off x="666751" y="1476000"/>
            <a:ext cx="9359900" cy="554075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a:t>Click to edit Master </a:t>
            </a:r>
            <a:r>
              <a:rPr lang="en-US"/>
              <a:t>text styles</a:t>
            </a:r>
            <a:endParaRPr lang="en-US" dirty="0"/>
          </a:p>
        </p:txBody>
      </p:sp>
      <p:sp>
        <p:nvSpPr>
          <p:cNvPr id="3" name="Slide Number Placeholder 2"/>
          <p:cNvSpPr>
            <a:spLocks noGrp="1"/>
          </p:cNvSpPr>
          <p:nvPr>
            <p:ph type="sldNum" sz="quarter" idx="18"/>
          </p:nvPr>
        </p:nvSpPr>
        <p:spPr/>
        <p:txBody>
          <a:body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1588095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BKA">
    <p:bg>
      <p:bgPr>
        <a:solidFill>
          <a:schemeClr val="tx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chemeClr val="bg1"/>
                </a:solidFill>
              </a:defRPr>
            </a:lvl1pPr>
          </a:lstStyle>
          <a:p>
            <a:r>
              <a:rPr lang="en-GB"/>
              <a:t>Content-BK-A</a:t>
            </a:r>
            <a:endParaRPr lang="en-US"/>
          </a:p>
        </p:txBody>
      </p:sp>
      <p:sp>
        <p:nvSpPr>
          <p:cNvPr id="8" name="Text Placeholder 4"/>
          <p:cNvSpPr>
            <a:spLocks noGrp="1"/>
          </p:cNvSpPr>
          <p:nvPr>
            <p:ph type="body" sz="quarter" idx="16"/>
          </p:nvPr>
        </p:nvSpPr>
        <p:spPr>
          <a:xfrm>
            <a:off x="666751" y="1476000"/>
            <a:ext cx="9359900" cy="5540750"/>
          </a:xfrm>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dirty="0"/>
              <a:t>Click to edit Master </a:t>
            </a:r>
            <a:r>
              <a:rPr lang="en-US"/>
              <a:t>text styles</a:t>
            </a:r>
            <a:endParaRPr lang="en-US" dirty="0"/>
          </a:p>
        </p:txBody>
      </p:sp>
      <p:sp>
        <p:nvSpPr>
          <p:cNvPr id="3" name="Slide Number Placeholder 2"/>
          <p:cNvSpPr>
            <a:spLocks noGrp="1"/>
          </p:cNvSpPr>
          <p:nvPr>
            <p:ph type="sldNum" sz="quarter" idx="18"/>
          </p:nvPr>
        </p:nvSpPr>
        <p:spPr/>
        <p:txBody>
          <a:bodyPr/>
          <a:lstStyle>
            <a:lvl1pPr>
              <a:defRPr>
                <a:solidFill>
                  <a:schemeClr val="bg1"/>
                </a:solidFill>
              </a:defRPr>
            </a:lvl1p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2678365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7" y="342"/>
            <a:ext cx="10692406" cy="7560579"/>
          </a:xfrm>
          <a:prstGeom prst="rect">
            <a:avLst/>
          </a:prstGeom>
        </p:spPr>
      </p:pic>
      <p:sp>
        <p:nvSpPr>
          <p:cNvPr id="12" name="Title 1"/>
          <p:cNvSpPr>
            <a:spLocks noGrp="1"/>
          </p:cNvSpPr>
          <p:nvPr>
            <p:ph type="ctrTitle" hasCustomPrompt="1"/>
          </p:nvPr>
        </p:nvSpPr>
        <p:spPr>
          <a:xfrm>
            <a:off x="4099139" y="1474788"/>
            <a:ext cx="5927512" cy="1082974"/>
          </a:xfrm>
        </p:spPr>
        <p:txBody>
          <a:bodyPr anchor="b" anchorCtr="0">
            <a:noAutofit/>
          </a:bodyPr>
          <a:lstStyle>
            <a:lvl1pPr>
              <a:defRPr baseline="0">
                <a:solidFill>
                  <a:srgbClr val="2C2825"/>
                </a:solidFill>
              </a:defRPr>
            </a:lvl1pPr>
          </a:lstStyle>
          <a:p>
            <a:r>
              <a:rPr lang="en-GB"/>
              <a:t>Contact</a:t>
            </a:r>
            <a:endParaRPr lang="en-US" dirty="0"/>
          </a:p>
        </p:txBody>
      </p:sp>
      <p:sp>
        <p:nvSpPr>
          <p:cNvPr id="14" name="Text Placeholder 13"/>
          <p:cNvSpPr>
            <a:spLocks noGrp="1"/>
          </p:cNvSpPr>
          <p:nvPr>
            <p:ph type="body" sz="quarter" idx="10"/>
          </p:nvPr>
        </p:nvSpPr>
        <p:spPr>
          <a:xfrm>
            <a:off x="4099137" y="2771593"/>
            <a:ext cx="5927513" cy="3458566"/>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a:t>Click to edit Master </a:t>
            </a:r>
            <a:r>
              <a:rPr lang="en-US"/>
              <a:t>text styles</a:t>
            </a:r>
            <a:endParaRPr lang="en-US" dirty="0"/>
          </a:p>
        </p:txBody>
      </p:sp>
      <p:sp>
        <p:nvSpPr>
          <p:cNvPr id="3" name="Slide Number Placeholder 2"/>
          <p:cNvSpPr>
            <a:spLocks noGrp="1"/>
          </p:cNvSpPr>
          <p:nvPr>
            <p:ph type="sldNum" sz="quarter" idx="12"/>
          </p:nvPr>
        </p:nvSpPr>
        <p:spPr/>
        <p:txBody>
          <a:body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921306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697240" cy="7558411"/>
          </a:xfrm>
          <a:prstGeom prst="rect">
            <a:avLst/>
          </a:prstGeom>
        </p:spPr>
      </p:pic>
      <p:sp>
        <p:nvSpPr>
          <p:cNvPr id="7" name="Title 1"/>
          <p:cNvSpPr>
            <a:spLocks noGrp="1"/>
          </p:cNvSpPr>
          <p:nvPr>
            <p:ph type="ctrTitle" hasCustomPrompt="1"/>
          </p:nvPr>
        </p:nvSpPr>
        <p:spPr>
          <a:xfrm>
            <a:off x="666000" y="2160000"/>
            <a:ext cx="7920000" cy="2520000"/>
          </a:xfrm>
        </p:spPr>
        <p:txBody>
          <a:bodyPr anchor="b" anchorCtr="0">
            <a:noAutofit/>
          </a:bodyPr>
          <a:lstStyle>
            <a:lvl1pPr>
              <a:defRPr sz="3600" b="1">
                <a:latin typeface="Segoe UI" panose="020B0502040204020203" pitchFamily="34" charset="0"/>
                <a:cs typeface="Segoe UI" panose="020B0502040204020203" pitchFamily="34" charset="0"/>
              </a:defRPr>
            </a:lvl1pPr>
          </a:lstStyle>
          <a:p>
            <a:r>
              <a:rPr lang="en-US"/>
              <a:t>Title</a:t>
            </a:r>
            <a:endParaRPr lang="en-US" dirty="0"/>
          </a:p>
        </p:txBody>
      </p:sp>
      <p:sp>
        <p:nvSpPr>
          <p:cNvPr id="8" name="Subtitle 2"/>
          <p:cNvSpPr>
            <a:spLocks noGrp="1"/>
          </p:cNvSpPr>
          <p:nvPr>
            <p:ph type="subTitle" idx="1" hasCustomPrompt="1"/>
          </p:nvPr>
        </p:nvSpPr>
        <p:spPr>
          <a:xfrm>
            <a:off x="666000" y="5040000"/>
            <a:ext cx="7920000" cy="1440000"/>
          </a:xfrm>
        </p:spPr>
        <p:txBody>
          <a:bodyPr>
            <a:noAutofit/>
          </a:bodyPr>
          <a:lstStyle>
            <a:lvl1pPr marL="0" indent="0" algn="l">
              <a:buNone/>
              <a:defRPr sz="2400">
                <a:solidFill>
                  <a:schemeClr val="tx1"/>
                </a:solidFill>
                <a:latin typeface="Segoe UI" panose="020B0502040204020203" pitchFamily="34" charset="0"/>
                <a:cs typeface="Segoe UI" panose="020B0502040204020203" pitchFamily="34" charset="0"/>
              </a:defRPr>
            </a:lvl1pPr>
            <a:lvl2pPr marL="521437" indent="0" algn="ctr">
              <a:buNone/>
              <a:defRPr>
                <a:solidFill>
                  <a:schemeClr val="tx1">
                    <a:tint val="75000"/>
                  </a:schemeClr>
                </a:solidFill>
              </a:defRPr>
            </a:lvl2pPr>
            <a:lvl3pPr marL="1042873" indent="0" algn="ctr">
              <a:buNone/>
              <a:defRPr>
                <a:solidFill>
                  <a:schemeClr val="tx1">
                    <a:tint val="75000"/>
                  </a:schemeClr>
                </a:solidFill>
              </a:defRPr>
            </a:lvl3pPr>
            <a:lvl4pPr marL="1564310" indent="0" algn="ctr">
              <a:buNone/>
              <a:defRPr>
                <a:solidFill>
                  <a:schemeClr val="tx1">
                    <a:tint val="75000"/>
                  </a:schemeClr>
                </a:solidFill>
              </a:defRPr>
            </a:lvl4pPr>
            <a:lvl5pPr marL="2085746" indent="0" algn="ctr">
              <a:buNone/>
              <a:defRPr>
                <a:solidFill>
                  <a:schemeClr val="tx1">
                    <a:tint val="75000"/>
                  </a:schemeClr>
                </a:solidFill>
              </a:defRPr>
            </a:lvl5pPr>
            <a:lvl6pPr marL="2607183" indent="0" algn="ctr">
              <a:buNone/>
              <a:defRPr>
                <a:solidFill>
                  <a:schemeClr val="tx1">
                    <a:tint val="75000"/>
                  </a:schemeClr>
                </a:solidFill>
              </a:defRPr>
            </a:lvl6pPr>
            <a:lvl7pPr marL="3128620" indent="0" algn="ctr">
              <a:buNone/>
              <a:defRPr>
                <a:solidFill>
                  <a:schemeClr val="tx1">
                    <a:tint val="75000"/>
                  </a:schemeClr>
                </a:solidFill>
              </a:defRPr>
            </a:lvl7pPr>
            <a:lvl8pPr marL="3650056" indent="0" algn="ctr">
              <a:buNone/>
              <a:defRPr>
                <a:solidFill>
                  <a:schemeClr val="tx1">
                    <a:tint val="75000"/>
                  </a:schemeClr>
                </a:solidFill>
              </a:defRPr>
            </a:lvl8pPr>
            <a:lvl9pPr marL="4171493" indent="0" algn="ctr">
              <a:buNone/>
              <a:defRPr>
                <a:solidFill>
                  <a:schemeClr val="tx1">
                    <a:tint val="75000"/>
                  </a:schemeClr>
                </a:solidFill>
              </a:defRPr>
            </a:lvl9pPr>
          </a:lstStyle>
          <a:p>
            <a:r>
              <a:rPr lang="en-US"/>
              <a:t>Subtitle</a:t>
            </a:r>
            <a:endParaRPr lang="en-US" dirty="0"/>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46514" y="360269"/>
            <a:ext cx="2168596" cy="1832644"/>
          </a:xfrm>
          <a:prstGeom prst="rect">
            <a:avLst/>
          </a:prstGeom>
        </p:spPr>
      </p:pic>
    </p:spTree>
    <p:extLst>
      <p:ext uri="{BB962C8B-B14F-4D97-AF65-F5344CB8AC3E}">
        <p14:creationId xmlns:p14="http://schemas.microsoft.com/office/powerpoint/2010/main" val="233985315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hapterTitl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0692933" cy="7558414"/>
          </a:xfrm>
          <a:prstGeom prst="rect">
            <a:avLst/>
          </a:prstGeom>
        </p:spPr>
      </p:pic>
      <p:sp>
        <p:nvSpPr>
          <p:cNvPr id="7" name="Title 1"/>
          <p:cNvSpPr>
            <a:spLocks noGrp="1"/>
          </p:cNvSpPr>
          <p:nvPr>
            <p:ph type="ctrTitle" hasCustomPrompt="1"/>
          </p:nvPr>
        </p:nvSpPr>
        <p:spPr>
          <a:xfrm>
            <a:off x="666000" y="2160000"/>
            <a:ext cx="7920000" cy="2520000"/>
          </a:xfrm>
        </p:spPr>
        <p:txBody>
          <a:bodyPr anchor="b" anchorCtr="0">
            <a:noAutofit/>
          </a:bodyPr>
          <a:lstStyle>
            <a:lvl1pPr>
              <a:defRPr sz="3600" b="1">
                <a:solidFill>
                  <a:schemeClr val="bg1"/>
                </a:solidFill>
                <a:latin typeface="Segoe UI" panose="020B0502040204020203" pitchFamily="34" charset="0"/>
                <a:cs typeface="Segoe UI" panose="020B0502040204020203" pitchFamily="34" charset="0"/>
              </a:defRPr>
            </a:lvl1pPr>
          </a:lstStyle>
          <a:p>
            <a:r>
              <a:rPr lang="en-US"/>
              <a:t>Chapter title</a:t>
            </a:r>
            <a:endParaRPr lang="en-US" dirty="0"/>
          </a:p>
        </p:txBody>
      </p:sp>
      <p:sp>
        <p:nvSpPr>
          <p:cNvPr id="8" name="Subtitle 2"/>
          <p:cNvSpPr>
            <a:spLocks noGrp="1"/>
          </p:cNvSpPr>
          <p:nvPr>
            <p:ph type="subTitle" idx="1" hasCustomPrompt="1"/>
          </p:nvPr>
        </p:nvSpPr>
        <p:spPr>
          <a:xfrm>
            <a:off x="666000" y="5040000"/>
            <a:ext cx="7920000" cy="1440000"/>
          </a:xfrm>
        </p:spPr>
        <p:txBody>
          <a:bodyPr>
            <a:noAutofit/>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521437" indent="0" algn="ctr">
              <a:buNone/>
              <a:defRPr>
                <a:solidFill>
                  <a:schemeClr val="tx1">
                    <a:tint val="75000"/>
                  </a:schemeClr>
                </a:solidFill>
              </a:defRPr>
            </a:lvl2pPr>
            <a:lvl3pPr marL="1042873" indent="0" algn="ctr">
              <a:buNone/>
              <a:defRPr>
                <a:solidFill>
                  <a:schemeClr val="tx1">
                    <a:tint val="75000"/>
                  </a:schemeClr>
                </a:solidFill>
              </a:defRPr>
            </a:lvl3pPr>
            <a:lvl4pPr marL="1564310" indent="0" algn="ctr">
              <a:buNone/>
              <a:defRPr>
                <a:solidFill>
                  <a:schemeClr val="tx1">
                    <a:tint val="75000"/>
                  </a:schemeClr>
                </a:solidFill>
              </a:defRPr>
            </a:lvl4pPr>
            <a:lvl5pPr marL="2085746" indent="0" algn="ctr">
              <a:buNone/>
              <a:defRPr>
                <a:solidFill>
                  <a:schemeClr val="tx1">
                    <a:tint val="75000"/>
                  </a:schemeClr>
                </a:solidFill>
              </a:defRPr>
            </a:lvl5pPr>
            <a:lvl6pPr marL="2607183" indent="0" algn="ctr">
              <a:buNone/>
              <a:defRPr>
                <a:solidFill>
                  <a:schemeClr val="tx1">
                    <a:tint val="75000"/>
                  </a:schemeClr>
                </a:solidFill>
              </a:defRPr>
            </a:lvl6pPr>
            <a:lvl7pPr marL="3128620" indent="0" algn="ctr">
              <a:buNone/>
              <a:defRPr>
                <a:solidFill>
                  <a:schemeClr val="tx1">
                    <a:tint val="75000"/>
                  </a:schemeClr>
                </a:solidFill>
              </a:defRPr>
            </a:lvl7pPr>
            <a:lvl8pPr marL="3650056" indent="0" algn="ctr">
              <a:buNone/>
              <a:defRPr>
                <a:solidFill>
                  <a:schemeClr val="tx1">
                    <a:tint val="75000"/>
                  </a:schemeClr>
                </a:solidFill>
              </a:defRPr>
            </a:lvl8pPr>
            <a:lvl9pPr marL="4171493" indent="0" algn="ctr">
              <a:buNone/>
              <a:defRPr>
                <a:solidFill>
                  <a:schemeClr val="tx1">
                    <a:tint val="75000"/>
                  </a:schemeClr>
                </a:solidFill>
              </a:defRPr>
            </a:lvl9pPr>
          </a:lstStyle>
          <a:p>
            <a:r>
              <a:rPr lang="en-US"/>
              <a:t>Chapter subtitle</a:t>
            </a:r>
            <a:endParaRPr lang="en-US" dirty="0"/>
          </a:p>
        </p:txBody>
      </p:sp>
      <p:sp>
        <p:nvSpPr>
          <p:cNvPr id="4" name="Slide Number Placeholder 3"/>
          <p:cNvSpPr>
            <a:spLocks noGrp="1"/>
          </p:cNvSpPr>
          <p:nvPr>
            <p:ph type="sldNum" sz="quarter" idx="11"/>
          </p:nvPr>
        </p:nvSpPr>
        <p:spPr/>
        <p:txBody>
          <a:body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1748120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6751" y="396000"/>
            <a:ext cx="9359900" cy="720000"/>
          </a:xfrm>
          <a:prstGeom prst="rect">
            <a:avLst/>
          </a:prstGeom>
        </p:spPr>
        <p:txBody>
          <a:bodyPr vert="horz" lIns="72000" tIns="72000" rIns="72000" bIns="72000" rtlCol="0" anchor="b">
            <a:noAutofit/>
          </a:bodyPr>
          <a:lstStyle/>
          <a:p>
            <a:r>
              <a:rPr lang="en-US" dirty="0"/>
              <a:t>Click to edit Master title style</a:t>
            </a:r>
          </a:p>
        </p:txBody>
      </p:sp>
      <p:sp>
        <p:nvSpPr>
          <p:cNvPr id="3" name="Text Placeholder 2"/>
          <p:cNvSpPr>
            <a:spLocks noGrp="1"/>
          </p:cNvSpPr>
          <p:nvPr>
            <p:ph type="body" idx="1"/>
          </p:nvPr>
        </p:nvSpPr>
        <p:spPr>
          <a:xfrm>
            <a:off x="666750" y="1474788"/>
            <a:ext cx="9359900" cy="5544000"/>
          </a:xfrm>
          <a:prstGeom prst="rect">
            <a:avLst/>
          </a:prstGeom>
        </p:spPr>
        <p:txBody>
          <a:bodyPr vert="horz" lIns="72000" tIns="72000" rIns="72000" bIns="72000" rtlCol="0">
            <a:noAutofit/>
          </a:bodyPr>
          <a:lstStyle/>
          <a:p>
            <a:pPr lvl="0"/>
            <a:r>
              <a:rPr lang="en-US" dirty="0"/>
              <a:t>Click to edit Master </a:t>
            </a:r>
            <a:r>
              <a:rPr lang="en-US"/>
              <a:t>text styles</a:t>
            </a:r>
          </a:p>
        </p:txBody>
      </p:sp>
      <p:sp>
        <p:nvSpPr>
          <p:cNvPr id="8" name="Footer Placeholder 4"/>
          <p:cNvSpPr>
            <a:spLocks noGrp="1"/>
          </p:cNvSpPr>
          <p:nvPr>
            <p:ph type="ftr" sz="quarter" idx="3"/>
          </p:nvPr>
        </p:nvSpPr>
        <p:spPr>
          <a:xfrm>
            <a:off x="666751" y="7020000"/>
            <a:ext cx="7920000" cy="361337"/>
          </a:xfrm>
          <a:prstGeom prst="rect">
            <a:avLst/>
          </a:prstGeom>
        </p:spPr>
        <p:txBody>
          <a:bodyPr lIns="72000" tIns="72000" rIns="72000" bIns="72000"/>
          <a:lstStyle>
            <a:lvl1pPr algn="l">
              <a:defRPr sz="1000">
                <a:solidFill>
                  <a:srgbClr val="2C2825"/>
                </a:solidFill>
                <a:latin typeface="Segoe UI" panose="020B0502040204020203" pitchFamily="34" charset="0"/>
                <a:ea typeface="Segoe UI" panose="020B0502040204020203" pitchFamily="34" charset="0"/>
                <a:cs typeface="Segoe UI" panose="020B0502040204020203" pitchFamily="34" charset="0"/>
              </a:defRPr>
            </a:lvl1pPr>
          </a:lstStyle>
          <a:p>
            <a:endParaRPr lang="en-US" dirty="0"/>
          </a:p>
        </p:txBody>
      </p:sp>
      <p:sp>
        <p:nvSpPr>
          <p:cNvPr id="9" name="Slide Number Placeholder 5"/>
          <p:cNvSpPr>
            <a:spLocks noGrp="1"/>
          </p:cNvSpPr>
          <p:nvPr>
            <p:ph type="sldNum" sz="quarter" idx="4"/>
          </p:nvPr>
        </p:nvSpPr>
        <p:spPr>
          <a:xfrm>
            <a:off x="9306000" y="7020538"/>
            <a:ext cx="720000" cy="361337"/>
          </a:xfrm>
          <a:prstGeom prst="rect">
            <a:avLst/>
          </a:prstGeom>
        </p:spPr>
        <p:txBody>
          <a:bodyPr lIns="72000" tIns="72000" rIns="72000" bIns="72000"/>
          <a:lstStyle>
            <a:lvl1pPr algn="r">
              <a:defRPr sz="1000">
                <a:solidFill>
                  <a:srgbClr val="2C2825"/>
                </a:solidFill>
                <a:latin typeface="Segoe UI" panose="020B0502040204020203" pitchFamily="34" charset="0"/>
                <a:cs typeface="Segoe UI" panose="020B0502040204020203" pitchFamily="34" charset="0"/>
              </a:defRPr>
            </a:lvl1p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561955928"/>
      </p:ext>
    </p:extLst>
  </p:cSld>
  <p:clrMap bg1="lt1" tx1="dk1" bg2="lt2" tx2="dk2" accent1="accent1" accent2="accent2" accent3="accent3" accent4="accent4" accent5="accent5" accent6="accent6" hlink="hlink" folHlink="folHlink"/>
  <p:sldLayoutIdLst>
    <p:sldLayoutId id="2147483734" r:id="rId1"/>
    <p:sldLayoutId id="2147483739" r:id="rId2"/>
    <p:sldLayoutId id="2147483744" r:id="rId3"/>
    <p:sldLayoutId id="2147483743" r:id="rId4"/>
    <p:sldLayoutId id="2147483738" r:id="rId5"/>
    <p:sldLayoutId id="2147483741" r:id="rId6"/>
    <p:sldLayoutId id="2147483749" r:id="rId7"/>
  </p:sldLayoutIdLst>
  <p:hf hdr="0"/>
  <p:txStyles>
    <p:titleStyle>
      <a:lvl1pPr algn="l" defTabSz="521437" rtl="0" eaLnBrk="1" latinLnBrk="0" hangingPunct="1">
        <a:spcBef>
          <a:spcPct val="0"/>
        </a:spcBef>
        <a:buNone/>
        <a:defRPr sz="2800" b="1" i="0" kern="1200">
          <a:solidFill>
            <a:schemeClr val="tx1"/>
          </a:solidFill>
          <a:latin typeface="Segoe UI" panose="020B0502040204020203" pitchFamily="34" charset="0"/>
          <a:ea typeface="+mj-ea"/>
          <a:cs typeface="Segoe UI" panose="020B0502040204020203" pitchFamily="34" charset="0"/>
        </a:defRPr>
      </a:lvl1pPr>
    </p:titleStyle>
    <p:bodyStyle>
      <a:lvl1pPr marL="0" indent="0" algn="l" defTabSz="521437" rtl="0" eaLnBrk="1" latinLnBrk="0" hangingPunct="1">
        <a:lnSpc>
          <a:spcPct val="120000"/>
        </a:lnSpc>
        <a:spcBef>
          <a:spcPts val="0"/>
        </a:spcBef>
        <a:spcAft>
          <a:spcPts val="1000"/>
        </a:spcAft>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1pPr>
      <a:lvl2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b="0" kern="1200">
          <a:solidFill>
            <a:schemeClr val="tx1"/>
          </a:solidFill>
          <a:latin typeface="Segoe UI" panose="020B0502040204020203" pitchFamily="34" charset="0"/>
          <a:ea typeface="+mn-ea"/>
          <a:cs typeface="Segoe UI" panose="020B0502040204020203" pitchFamily="34" charset="0"/>
        </a:defRPr>
      </a:lvl2pPr>
      <a:lvl3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4pPr>
      <a:lvl5pPr marL="360363" marR="0" indent="-360363" algn="l" defTabSz="521437" rtl="0" eaLnBrk="1" fontAlgn="auto" latinLnBrk="0" hangingPunct="1">
        <a:lnSpc>
          <a:spcPct val="120000"/>
        </a:lnSpc>
        <a:spcBef>
          <a:spcPts val="0"/>
        </a:spcBef>
        <a:spcAft>
          <a:spcPts val="1000"/>
        </a:spcAft>
        <a:buClrTx/>
        <a:buSzTx/>
        <a:buFont typeface="Arial" panose="020B0604020202020204" pitchFamily="34" charset="0"/>
        <a:buChar char="•"/>
        <a:tabLst/>
        <a:defRPr sz="2000" kern="1200">
          <a:solidFill>
            <a:schemeClr val="tx1"/>
          </a:solidFill>
          <a:latin typeface="Segoe UI" panose="020B0502040204020203" pitchFamily="34" charset="0"/>
          <a:ea typeface="+mn-ea"/>
          <a:cs typeface="Segoe UI" panose="020B0502040204020203" pitchFamily="34" charset="0"/>
        </a:defRPr>
      </a:lvl5pPr>
      <a:lvl6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baseline="0">
          <a:solidFill>
            <a:schemeClr val="tx1"/>
          </a:solidFill>
          <a:latin typeface="Segoe UI" panose="020B0502040204020203" pitchFamily="34" charset="0"/>
          <a:ea typeface="Segoe UI" panose="020B0502040204020203" pitchFamily="34" charset="0"/>
          <a:cs typeface="Segoe UI" panose="020B0502040204020203" pitchFamily="34" charset="0"/>
        </a:defRPr>
      </a:lvl6pPr>
      <a:lvl7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7pPr>
      <a:lvl8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8pPr>
      <a:lvl9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9pPr>
    </p:bodyStyle>
    <p:otherStyle>
      <a:defPPr>
        <a:defRPr lang="en-US"/>
      </a:defPPr>
      <a:lvl1pPr marL="0" algn="l" defTabSz="521437" rtl="0" eaLnBrk="1" latinLnBrk="0" hangingPunct="1">
        <a:defRPr sz="2100" kern="1200">
          <a:solidFill>
            <a:schemeClr val="tx1"/>
          </a:solidFill>
          <a:latin typeface="+mn-lt"/>
          <a:ea typeface="+mn-ea"/>
          <a:cs typeface="+mn-cs"/>
        </a:defRPr>
      </a:lvl1pPr>
      <a:lvl2pPr marL="521437" algn="l" defTabSz="521437" rtl="0" eaLnBrk="1" latinLnBrk="0" hangingPunct="1">
        <a:defRPr sz="2100" kern="1200">
          <a:solidFill>
            <a:schemeClr val="tx1"/>
          </a:solidFill>
          <a:latin typeface="+mn-lt"/>
          <a:ea typeface="+mn-ea"/>
          <a:cs typeface="+mn-cs"/>
        </a:defRPr>
      </a:lvl2pPr>
      <a:lvl3pPr marL="1042873" algn="l" defTabSz="521437" rtl="0" eaLnBrk="1" latinLnBrk="0" hangingPunct="1">
        <a:defRPr sz="2100" kern="1200">
          <a:solidFill>
            <a:schemeClr val="tx1"/>
          </a:solidFill>
          <a:latin typeface="+mn-lt"/>
          <a:ea typeface="+mn-ea"/>
          <a:cs typeface="+mn-cs"/>
        </a:defRPr>
      </a:lvl3pPr>
      <a:lvl4pPr marL="1564310" algn="l" defTabSz="521437" rtl="0" eaLnBrk="1" latinLnBrk="0" hangingPunct="1">
        <a:defRPr sz="2100" kern="1200">
          <a:solidFill>
            <a:schemeClr val="tx1"/>
          </a:solidFill>
          <a:latin typeface="+mn-lt"/>
          <a:ea typeface="+mn-ea"/>
          <a:cs typeface="+mn-cs"/>
        </a:defRPr>
      </a:lvl4pPr>
      <a:lvl5pPr marL="2085746" algn="l" defTabSz="521437" rtl="0" eaLnBrk="1" latinLnBrk="0" hangingPunct="1">
        <a:defRPr sz="2100" kern="1200">
          <a:solidFill>
            <a:schemeClr val="tx1"/>
          </a:solidFill>
          <a:latin typeface="+mn-lt"/>
          <a:ea typeface="+mn-ea"/>
          <a:cs typeface="+mn-cs"/>
        </a:defRPr>
      </a:lvl5pPr>
      <a:lvl6pPr marL="2607183" algn="l" defTabSz="521437" rtl="0" eaLnBrk="1" latinLnBrk="0" hangingPunct="1">
        <a:defRPr sz="2100" kern="1200">
          <a:solidFill>
            <a:schemeClr val="tx1"/>
          </a:solidFill>
          <a:latin typeface="+mn-lt"/>
          <a:ea typeface="+mn-ea"/>
          <a:cs typeface="+mn-cs"/>
        </a:defRPr>
      </a:lvl6pPr>
      <a:lvl7pPr marL="3128620" algn="l" defTabSz="521437" rtl="0" eaLnBrk="1" latinLnBrk="0" hangingPunct="1">
        <a:defRPr sz="2100" kern="1200">
          <a:solidFill>
            <a:schemeClr val="tx1"/>
          </a:solidFill>
          <a:latin typeface="+mn-lt"/>
          <a:ea typeface="+mn-ea"/>
          <a:cs typeface="+mn-cs"/>
        </a:defRPr>
      </a:lvl7pPr>
      <a:lvl8pPr marL="3650056" algn="l" defTabSz="521437" rtl="0" eaLnBrk="1" latinLnBrk="0" hangingPunct="1">
        <a:defRPr sz="2100" kern="1200">
          <a:solidFill>
            <a:schemeClr val="tx1"/>
          </a:solidFill>
          <a:latin typeface="+mn-lt"/>
          <a:ea typeface="+mn-ea"/>
          <a:cs typeface="+mn-cs"/>
        </a:defRPr>
      </a:lvl8pPr>
      <a:lvl9pPr marL="4171493" algn="l" defTabSz="521437" rtl="0" eaLnBrk="1" latinLnBrk="0" hangingPunct="1">
        <a:defRPr sz="21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6751" y="396000"/>
            <a:ext cx="9359900" cy="720000"/>
          </a:xfrm>
          <a:prstGeom prst="rect">
            <a:avLst/>
          </a:prstGeom>
        </p:spPr>
        <p:txBody>
          <a:bodyPr vert="horz" lIns="72000" tIns="72000" rIns="72000" bIns="7200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666750" y="1474788"/>
            <a:ext cx="9359900" cy="5544000"/>
          </a:xfrm>
          <a:prstGeom prst="rect">
            <a:avLst/>
          </a:prstGeom>
        </p:spPr>
        <p:txBody>
          <a:bodyPr vert="horz" lIns="72000" tIns="72000" rIns="72000" bIns="72000" rtlCol="0">
            <a:noAutofit/>
          </a:bodyPr>
          <a:lstStyle/>
          <a:p>
            <a:pPr lvl="0"/>
            <a:r>
              <a:rPr lang="en-US" dirty="0"/>
              <a:t>Click to edit Master </a:t>
            </a:r>
            <a:r>
              <a:rPr lang="en-US"/>
              <a:t>text styles</a:t>
            </a:r>
          </a:p>
        </p:txBody>
      </p:sp>
      <p:sp>
        <p:nvSpPr>
          <p:cNvPr id="8" name="Footer Placeholder 4"/>
          <p:cNvSpPr>
            <a:spLocks noGrp="1"/>
          </p:cNvSpPr>
          <p:nvPr>
            <p:ph type="ftr" sz="quarter" idx="3"/>
          </p:nvPr>
        </p:nvSpPr>
        <p:spPr>
          <a:xfrm>
            <a:off x="666751" y="7020000"/>
            <a:ext cx="7920000" cy="361337"/>
          </a:xfrm>
          <a:prstGeom prst="rect">
            <a:avLst/>
          </a:prstGeom>
        </p:spPr>
        <p:txBody>
          <a:bodyPr lIns="72000" tIns="72000" rIns="72000" bIns="72000"/>
          <a:lstStyle>
            <a:lvl1pPr algn="l">
              <a:defRPr sz="1000">
                <a:solidFill>
                  <a:srgbClr val="2C2825"/>
                </a:solidFill>
                <a:latin typeface="Segoe UI" panose="020B0502040204020203" pitchFamily="34" charset="0"/>
                <a:ea typeface="Segoe UI" panose="020B0502040204020203" pitchFamily="34" charset="0"/>
                <a:cs typeface="Segoe UI" panose="020B0502040204020203" pitchFamily="34" charset="0"/>
              </a:defRPr>
            </a:lvl1pPr>
          </a:lstStyle>
          <a:p>
            <a:endParaRPr lang="en-US" dirty="0"/>
          </a:p>
        </p:txBody>
      </p:sp>
      <p:sp>
        <p:nvSpPr>
          <p:cNvPr id="9" name="Slide Number Placeholder 5"/>
          <p:cNvSpPr>
            <a:spLocks noGrp="1"/>
          </p:cNvSpPr>
          <p:nvPr>
            <p:ph type="sldNum" sz="quarter" idx="4"/>
          </p:nvPr>
        </p:nvSpPr>
        <p:spPr>
          <a:xfrm>
            <a:off x="9306000" y="7020538"/>
            <a:ext cx="720000" cy="361337"/>
          </a:xfrm>
          <a:prstGeom prst="rect">
            <a:avLst/>
          </a:prstGeom>
        </p:spPr>
        <p:txBody>
          <a:bodyPr lIns="72000" tIns="72000" rIns="72000" bIns="72000"/>
          <a:lstStyle>
            <a:lvl1pPr algn="r">
              <a:defRPr sz="1000">
                <a:solidFill>
                  <a:srgbClr val="2C2825"/>
                </a:solidFill>
                <a:latin typeface="Segoe UI" panose="020B0502040204020203" pitchFamily="34" charset="0"/>
                <a:cs typeface="Segoe UI" panose="020B0502040204020203" pitchFamily="34" charset="0"/>
              </a:defRPr>
            </a:lvl1pPr>
          </a:lstStyle>
          <a:p>
            <a:fld id="{450B0164-1B0E-EC47-A805-AF4E4DD1E6D8}" type="slidenum">
              <a:rPr lang="en-US" smtClean="0"/>
              <a:pPr/>
              <a:t>‹#›</a:t>
            </a:fld>
            <a:endParaRPr lang="en-US" dirty="0"/>
          </a:p>
        </p:txBody>
      </p:sp>
    </p:spTree>
    <p:extLst>
      <p:ext uri="{BB962C8B-B14F-4D97-AF65-F5344CB8AC3E}">
        <p14:creationId xmlns:p14="http://schemas.microsoft.com/office/powerpoint/2010/main" val="936590843"/>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Lst>
  <p:hf hdr="0"/>
  <p:txStyles>
    <p:titleStyle>
      <a:lvl1pPr algn="l" defTabSz="521437" rtl="0" eaLnBrk="1" latinLnBrk="0" hangingPunct="1">
        <a:spcBef>
          <a:spcPct val="0"/>
        </a:spcBef>
        <a:buNone/>
        <a:defRPr sz="2800" b="1" i="0" kern="1200">
          <a:solidFill>
            <a:schemeClr val="tx1"/>
          </a:solidFill>
          <a:latin typeface="Segoe UI" panose="020B0502040204020203" pitchFamily="34" charset="0"/>
          <a:ea typeface="+mj-ea"/>
          <a:cs typeface="Segoe UI" panose="020B0502040204020203" pitchFamily="34" charset="0"/>
        </a:defRPr>
      </a:lvl1pPr>
    </p:titleStyle>
    <p:bodyStyle>
      <a:lvl1pPr marL="0" indent="0" algn="l" defTabSz="521437" rtl="0" eaLnBrk="1" latinLnBrk="0" hangingPunct="1">
        <a:lnSpc>
          <a:spcPct val="120000"/>
        </a:lnSpc>
        <a:spcBef>
          <a:spcPts val="0"/>
        </a:spcBef>
        <a:spcAft>
          <a:spcPts val="1000"/>
        </a:spcAft>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1pPr>
      <a:lvl2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b="0" kern="1200">
          <a:solidFill>
            <a:schemeClr val="tx1"/>
          </a:solidFill>
          <a:latin typeface="Segoe UI" panose="020B0502040204020203" pitchFamily="34" charset="0"/>
          <a:ea typeface="+mn-ea"/>
          <a:cs typeface="Segoe UI" panose="020B0502040204020203" pitchFamily="34" charset="0"/>
        </a:defRPr>
      </a:lvl2pPr>
      <a:lvl3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4pPr>
      <a:lvl5pPr marL="360363" marR="0" indent="-360363" algn="l" defTabSz="521437" rtl="0" eaLnBrk="1" fontAlgn="auto" latinLnBrk="0" hangingPunct="1">
        <a:lnSpc>
          <a:spcPct val="120000"/>
        </a:lnSpc>
        <a:spcBef>
          <a:spcPts val="0"/>
        </a:spcBef>
        <a:spcAft>
          <a:spcPts val="1000"/>
        </a:spcAft>
        <a:buClrTx/>
        <a:buSzTx/>
        <a:buFont typeface="Arial" panose="020B0604020202020204" pitchFamily="34" charset="0"/>
        <a:buChar char="•"/>
        <a:tabLst/>
        <a:defRPr sz="2000" kern="1200">
          <a:solidFill>
            <a:schemeClr val="tx1"/>
          </a:solidFill>
          <a:latin typeface="Segoe UI" panose="020B0502040204020203" pitchFamily="34" charset="0"/>
          <a:ea typeface="+mn-ea"/>
          <a:cs typeface="Segoe UI" panose="020B0502040204020203" pitchFamily="34" charset="0"/>
        </a:defRPr>
      </a:lvl5pPr>
      <a:lvl6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baseline="0">
          <a:solidFill>
            <a:schemeClr val="tx1"/>
          </a:solidFill>
          <a:latin typeface="Segoe UI" panose="020B0502040204020203" pitchFamily="34" charset="0"/>
          <a:ea typeface="Segoe UI" panose="020B0502040204020203" pitchFamily="34" charset="0"/>
          <a:cs typeface="Segoe UI" panose="020B0502040204020203" pitchFamily="34" charset="0"/>
        </a:defRPr>
      </a:lvl6pPr>
      <a:lvl7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7pPr>
      <a:lvl8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8pPr>
      <a:lvl9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9pPr>
    </p:bodyStyle>
    <p:otherStyle>
      <a:defPPr>
        <a:defRPr lang="en-US"/>
      </a:defPPr>
      <a:lvl1pPr marL="0" algn="l" defTabSz="521437" rtl="0" eaLnBrk="1" latinLnBrk="0" hangingPunct="1">
        <a:defRPr sz="2100" kern="1200">
          <a:solidFill>
            <a:schemeClr val="tx1"/>
          </a:solidFill>
          <a:latin typeface="+mn-lt"/>
          <a:ea typeface="+mn-ea"/>
          <a:cs typeface="+mn-cs"/>
        </a:defRPr>
      </a:lvl1pPr>
      <a:lvl2pPr marL="521437" algn="l" defTabSz="521437" rtl="0" eaLnBrk="1" latinLnBrk="0" hangingPunct="1">
        <a:defRPr sz="2100" kern="1200">
          <a:solidFill>
            <a:schemeClr val="tx1"/>
          </a:solidFill>
          <a:latin typeface="+mn-lt"/>
          <a:ea typeface="+mn-ea"/>
          <a:cs typeface="+mn-cs"/>
        </a:defRPr>
      </a:lvl2pPr>
      <a:lvl3pPr marL="1042873" algn="l" defTabSz="521437" rtl="0" eaLnBrk="1" latinLnBrk="0" hangingPunct="1">
        <a:defRPr sz="2100" kern="1200">
          <a:solidFill>
            <a:schemeClr val="tx1"/>
          </a:solidFill>
          <a:latin typeface="+mn-lt"/>
          <a:ea typeface="+mn-ea"/>
          <a:cs typeface="+mn-cs"/>
        </a:defRPr>
      </a:lvl3pPr>
      <a:lvl4pPr marL="1564310" algn="l" defTabSz="521437" rtl="0" eaLnBrk="1" latinLnBrk="0" hangingPunct="1">
        <a:defRPr sz="2100" kern="1200">
          <a:solidFill>
            <a:schemeClr val="tx1"/>
          </a:solidFill>
          <a:latin typeface="+mn-lt"/>
          <a:ea typeface="+mn-ea"/>
          <a:cs typeface="+mn-cs"/>
        </a:defRPr>
      </a:lvl4pPr>
      <a:lvl5pPr marL="2085746" algn="l" defTabSz="521437" rtl="0" eaLnBrk="1" latinLnBrk="0" hangingPunct="1">
        <a:defRPr sz="2100" kern="1200">
          <a:solidFill>
            <a:schemeClr val="tx1"/>
          </a:solidFill>
          <a:latin typeface="+mn-lt"/>
          <a:ea typeface="+mn-ea"/>
          <a:cs typeface="+mn-cs"/>
        </a:defRPr>
      </a:lvl5pPr>
      <a:lvl6pPr marL="2607183" algn="l" defTabSz="521437" rtl="0" eaLnBrk="1" latinLnBrk="0" hangingPunct="1">
        <a:defRPr sz="2100" kern="1200">
          <a:solidFill>
            <a:schemeClr val="tx1"/>
          </a:solidFill>
          <a:latin typeface="+mn-lt"/>
          <a:ea typeface="+mn-ea"/>
          <a:cs typeface="+mn-cs"/>
        </a:defRPr>
      </a:lvl6pPr>
      <a:lvl7pPr marL="3128620" algn="l" defTabSz="521437" rtl="0" eaLnBrk="1" latinLnBrk="0" hangingPunct="1">
        <a:defRPr sz="2100" kern="1200">
          <a:solidFill>
            <a:schemeClr val="tx1"/>
          </a:solidFill>
          <a:latin typeface="+mn-lt"/>
          <a:ea typeface="+mn-ea"/>
          <a:cs typeface="+mn-cs"/>
        </a:defRPr>
      </a:lvl7pPr>
      <a:lvl8pPr marL="3650056" algn="l" defTabSz="521437" rtl="0" eaLnBrk="1" latinLnBrk="0" hangingPunct="1">
        <a:defRPr sz="2100" kern="1200">
          <a:solidFill>
            <a:schemeClr val="tx1"/>
          </a:solidFill>
          <a:latin typeface="+mn-lt"/>
          <a:ea typeface="+mn-ea"/>
          <a:cs typeface="+mn-cs"/>
        </a:defRPr>
      </a:lvl8pPr>
      <a:lvl9pPr marL="4171493" algn="l" defTabSz="521437"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r4ds.had.co.nz/functions.html"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comments" Target="../comments/commen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adv-r.hadley.nz/functionals.html" TargetMode="External"/><Relationship Id="rId2" Type="http://schemas.openxmlformats.org/officeDocument/2006/relationships/hyperlink" Target="https://r4ds.had.co.nz/functions.html" TargetMode="Externa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hyperlink" Target="https://adv-r.hadley.nz/fp.html" TargetMode="External"/><Relationship Id="rId2" Type="http://schemas.openxmlformats.org/officeDocument/2006/relationships/hyperlink" Target="https://r4ds.had.co.nz/functions.html" TargetMode="External"/><Relationship Id="rId1" Type="http://schemas.openxmlformats.org/officeDocument/2006/relationships/slideLayout" Target="../slideLayouts/slideLayout5.xml"/><Relationship Id="rId4" Type="http://schemas.openxmlformats.org/officeDocument/2006/relationships/hyperlink" Target="http://learnyouahaskell.com/chapters" TargetMode="External"/></Relationships>
</file>

<file path=ppt/slides/_rels/slide36.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Functional Programming in R</a:t>
            </a:r>
          </a:p>
        </p:txBody>
      </p:sp>
      <p:sp>
        <p:nvSpPr>
          <p:cNvPr id="3" name="Subtitle 2"/>
          <p:cNvSpPr>
            <a:spLocks noGrp="1"/>
          </p:cNvSpPr>
          <p:nvPr>
            <p:ph type="subTitle" idx="1"/>
          </p:nvPr>
        </p:nvSpPr>
        <p:spPr/>
        <p:txBody>
          <a:bodyPr/>
          <a:lstStyle/>
          <a:p>
            <a:r>
              <a:rPr lang="en-GB" dirty="0"/>
              <a:t>Using the purrr package</a:t>
            </a:r>
          </a:p>
        </p:txBody>
      </p:sp>
    </p:spTree>
    <p:extLst>
      <p:ext uri="{BB962C8B-B14F-4D97-AF65-F5344CB8AC3E}">
        <p14:creationId xmlns:p14="http://schemas.microsoft.com/office/powerpoint/2010/main" val="3441534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6303E-180C-4D0D-B853-3643E58E86F4}"/>
              </a:ext>
            </a:extLst>
          </p:cNvPr>
          <p:cNvSpPr>
            <a:spLocks noGrp="1"/>
          </p:cNvSpPr>
          <p:nvPr>
            <p:ph type="ctrTitle"/>
          </p:nvPr>
        </p:nvSpPr>
        <p:spPr/>
        <p:txBody>
          <a:bodyPr/>
          <a:lstStyle/>
          <a:p>
            <a:r>
              <a:rPr lang="en-GB" dirty="0"/>
              <a:t>Summary of functions in R, plus a few other bits</a:t>
            </a:r>
          </a:p>
        </p:txBody>
      </p:sp>
      <p:sp>
        <p:nvSpPr>
          <p:cNvPr id="3" name="Text Placeholder 2">
            <a:extLst>
              <a:ext uri="{FF2B5EF4-FFF2-40B4-BE49-F238E27FC236}">
                <a16:creationId xmlns:a16="http://schemas.microsoft.com/office/drawing/2014/main" id="{D6C13804-090B-483C-B438-EEFF3ACD7185}"/>
              </a:ext>
            </a:extLst>
          </p:cNvPr>
          <p:cNvSpPr>
            <a:spLocks noGrp="1"/>
          </p:cNvSpPr>
          <p:nvPr>
            <p:ph type="body" sz="quarter" idx="16"/>
          </p:nvPr>
        </p:nvSpPr>
        <p:spPr/>
        <p:txBody>
          <a:bodyPr/>
          <a:lstStyle/>
          <a:p>
            <a:pPr marL="342900" indent="-342900">
              <a:buFont typeface="Arial" panose="020B0604020202020204" pitchFamily="34" charset="0"/>
              <a:buChar char="•"/>
            </a:pPr>
            <a:r>
              <a:rPr lang="en-GB" dirty="0"/>
              <a:t>Functions are created using the “function” keyword and are assigned like any other variable</a:t>
            </a:r>
          </a:p>
          <a:p>
            <a:pPr marL="342900" indent="-342900">
              <a:buFont typeface="Arial" panose="020B0604020202020204" pitchFamily="34" charset="0"/>
              <a:buChar char="•"/>
            </a:pPr>
            <a:r>
              <a:rPr lang="en-GB" dirty="0"/>
              <a:t>Functions can take zero or more arguments, and return the last executed value</a:t>
            </a:r>
          </a:p>
          <a:p>
            <a:pPr marL="342900" indent="-342900">
              <a:buFont typeface="Arial" panose="020B0604020202020204" pitchFamily="34" charset="0"/>
              <a:buChar char="•"/>
            </a:pPr>
            <a:r>
              <a:rPr lang="en-GB" dirty="0"/>
              <a:t>Functions should do some kind of checks to make sure the values passed to the function make sense</a:t>
            </a:r>
          </a:p>
          <a:p>
            <a:pPr marL="342900" indent="-342900">
              <a:buFont typeface="Arial" panose="020B0604020202020204" pitchFamily="34" charset="0"/>
              <a:buChar char="•"/>
            </a:pPr>
            <a:r>
              <a:rPr lang="en-GB" dirty="0"/>
              <a:t>Because functions are just variables, you can inspect the function by just typing in the name of the function into the console (without the brackets) and pressing enter </a:t>
            </a:r>
          </a:p>
          <a:p>
            <a:pPr marL="342900" indent="-342900">
              <a:buFont typeface="Arial" panose="020B0604020202020204" pitchFamily="34" charset="0"/>
              <a:buChar char="•"/>
            </a:pPr>
            <a:r>
              <a:rPr lang="en-GB" dirty="0"/>
              <a:t>All operators in R are actually functions, including “+”, “&lt;-” and “[“, which can be overloaded (for example, ggplot uses “+” to add parts of plots together)</a:t>
            </a:r>
          </a:p>
          <a:p>
            <a:pPr marL="342900" indent="-342900">
              <a:buFont typeface="Arial" panose="020B0604020202020204" pitchFamily="34" charset="0"/>
              <a:buChar char="•"/>
            </a:pPr>
            <a:r>
              <a:rPr lang="en-GB" dirty="0"/>
              <a:t>Functions can be made “infix” if they start and finish with a “%” (e.g. %&gt;%)</a:t>
            </a:r>
          </a:p>
          <a:p>
            <a:r>
              <a:rPr lang="en-GB" i="1" dirty="0"/>
              <a:t>Suggested reading: </a:t>
            </a:r>
            <a:r>
              <a:rPr lang="en-GB" i="1" dirty="0">
                <a:hlinkClick r:id="rId3"/>
              </a:rPr>
              <a:t>Chapter 19</a:t>
            </a:r>
            <a:r>
              <a:rPr lang="en-GB" i="1" dirty="0"/>
              <a:t> of R4DS.</a:t>
            </a:r>
          </a:p>
        </p:txBody>
      </p:sp>
      <p:sp>
        <p:nvSpPr>
          <p:cNvPr id="4" name="Slide Number Placeholder 3">
            <a:extLst>
              <a:ext uri="{FF2B5EF4-FFF2-40B4-BE49-F238E27FC236}">
                <a16:creationId xmlns:a16="http://schemas.microsoft.com/office/drawing/2014/main" id="{52F00D4F-D909-4C47-BBDD-34F884EA4991}"/>
              </a:ext>
            </a:extLst>
          </p:cNvPr>
          <p:cNvSpPr>
            <a:spLocks noGrp="1"/>
          </p:cNvSpPr>
          <p:nvPr>
            <p:ph type="sldNum" sz="quarter" idx="18"/>
          </p:nvPr>
        </p:nvSpPr>
        <p:spPr/>
        <p:txBody>
          <a:bodyPr/>
          <a:lstStyle/>
          <a:p>
            <a:fld id="{450B0164-1B0E-EC47-A805-AF4E4DD1E6D8}" type="slidenum">
              <a:rPr lang="en-US" smtClean="0"/>
              <a:pPr/>
              <a:t>10</a:t>
            </a:fld>
            <a:endParaRPr lang="en-US" dirty="0"/>
          </a:p>
        </p:txBody>
      </p:sp>
    </p:spTree>
    <p:extLst>
      <p:ext uri="{BB962C8B-B14F-4D97-AF65-F5344CB8AC3E}">
        <p14:creationId xmlns:p14="http://schemas.microsoft.com/office/powerpoint/2010/main" val="32602582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5F2653-B8E2-40F6-8C06-867658D28D99}"/>
              </a:ext>
            </a:extLst>
          </p:cNvPr>
          <p:cNvSpPr>
            <a:spLocks noGrp="1"/>
          </p:cNvSpPr>
          <p:nvPr>
            <p:ph type="ctrTitle"/>
          </p:nvPr>
        </p:nvSpPr>
        <p:spPr/>
        <p:txBody>
          <a:bodyPr/>
          <a:lstStyle/>
          <a:p>
            <a:r>
              <a:rPr lang="en-GB" dirty="0"/>
              <a:t>What is functional Programming?</a:t>
            </a:r>
          </a:p>
        </p:txBody>
      </p:sp>
      <p:sp>
        <p:nvSpPr>
          <p:cNvPr id="6" name="Text Placeholder 5">
            <a:extLst>
              <a:ext uri="{FF2B5EF4-FFF2-40B4-BE49-F238E27FC236}">
                <a16:creationId xmlns:a16="http://schemas.microsoft.com/office/drawing/2014/main" id="{00C1C6BE-0A91-4C7C-862E-C6C82C48D118}"/>
              </a:ext>
            </a:extLst>
          </p:cNvPr>
          <p:cNvSpPr>
            <a:spLocks noGrp="1"/>
          </p:cNvSpPr>
          <p:nvPr>
            <p:ph type="body" sz="quarter" idx="16"/>
          </p:nvPr>
        </p:nvSpPr>
        <p:spPr/>
        <p:txBody>
          <a:bodyPr/>
          <a:lstStyle/>
          <a:p>
            <a:pPr marL="342900" indent="-342900">
              <a:buFont typeface="Arial" panose="020B0604020202020204" pitchFamily="34" charset="0"/>
              <a:buChar char="•"/>
            </a:pPr>
            <a:r>
              <a:rPr lang="en-GB" dirty="0"/>
              <a:t>A programming paradigm (style) that treats computation as the evaluation of mathematical functions</a:t>
            </a:r>
          </a:p>
          <a:p>
            <a:pPr marL="342900" indent="-342900">
              <a:buFont typeface="Arial" panose="020B0604020202020204" pitchFamily="34" charset="0"/>
              <a:buChar char="•"/>
            </a:pPr>
            <a:r>
              <a:rPr lang="en-GB" dirty="0"/>
              <a:t>It is a declarative style of programming where the code describes what you are trying to achieve, rather than how to achieve it</a:t>
            </a:r>
          </a:p>
          <a:p>
            <a:pPr marL="703263" lvl="1" indent="-342900"/>
            <a:r>
              <a:rPr lang="en-GB" dirty="0"/>
              <a:t>SQL is an example of a declarative programming language – you are saying what you want as your end goal, but you don’t explicitly state do this, then this…</a:t>
            </a:r>
          </a:p>
          <a:p>
            <a:pPr marL="342900" indent="-342900">
              <a:buFont typeface="Arial" panose="020B0604020202020204" pitchFamily="34" charset="0"/>
              <a:buChar char="•"/>
            </a:pPr>
            <a:r>
              <a:rPr lang="en-GB" dirty="0"/>
              <a:t>True Functional Programming languages avoid mutable data and side effects</a:t>
            </a:r>
          </a:p>
          <a:p>
            <a:pPr marL="703263" lvl="1" indent="-342900"/>
            <a:r>
              <a:rPr lang="en-GB" dirty="0"/>
              <a:t>No variables, only constants!!!</a:t>
            </a:r>
          </a:p>
          <a:p>
            <a:pPr marL="703263" lvl="1" indent="-342900"/>
            <a:r>
              <a:rPr lang="en-GB" dirty="0"/>
              <a:t>Can only use data passed as an argument</a:t>
            </a:r>
          </a:p>
          <a:p>
            <a:pPr marL="703263" lvl="1" indent="-342900"/>
            <a:r>
              <a:rPr lang="en-GB" dirty="0"/>
              <a:t>Cannot change data outside of the function</a:t>
            </a:r>
          </a:p>
        </p:txBody>
      </p:sp>
      <p:sp>
        <p:nvSpPr>
          <p:cNvPr id="4" name="Slide Number Placeholder 3">
            <a:extLst>
              <a:ext uri="{FF2B5EF4-FFF2-40B4-BE49-F238E27FC236}">
                <a16:creationId xmlns:a16="http://schemas.microsoft.com/office/drawing/2014/main" id="{D7319F9B-9789-403A-8597-45DB49741C86}"/>
              </a:ext>
            </a:extLst>
          </p:cNvPr>
          <p:cNvSpPr>
            <a:spLocks noGrp="1"/>
          </p:cNvSpPr>
          <p:nvPr>
            <p:ph type="sldNum" sz="quarter" idx="18"/>
          </p:nvPr>
        </p:nvSpPr>
        <p:spPr/>
        <p:txBody>
          <a:bodyPr/>
          <a:lstStyle/>
          <a:p>
            <a:fld id="{450B0164-1B0E-EC47-A805-AF4E4DD1E6D8}" type="slidenum">
              <a:rPr lang="en-US" smtClean="0"/>
              <a:pPr/>
              <a:t>11</a:t>
            </a:fld>
            <a:endParaRPr lang="en-US" dirty="0"/>
          </a:p>
        </p:txBody>
      </p:sp>
      <p:cxnSp>
        <p:nvCxnSpPr>
          <p:cNvPr id="11" name="Straight Connector 10">
            <a:extLst>
              <a:ext uri="{FF2B5EF4-FFF2-40B4-BE49-F238E27FC236}">
                <a16:creationId xmlns:a16="http://schemas.microsoft.com/office/drawing/2014/main" id="{F2F6E0E9-58F1-493C-B802-07905B01C772}"/>
              </a:ext>
            </a:extLst>
          </p:cNvPr>
          <p:cNvCxnSpPr/>
          <p:nvPr/>
        </p:nvCxnSpPr>
        <p:spPr>
          <a:xfrm>
            <a:off x="986444" y="4655127"/>
            <a:ext cx="8872451" cy="0"/>
          </a:xfrm>
          <a:prstGeom prst="line">
            <a:avLst/>
          </a:prstGeom>
          <a:ln w="19050">
            <a:headEnd type="none"/>
            <a:tailEnd type="none"/>
          </a:ln>
        </p:spPr>
        <p:style>
          <a:lnRef idx="1">
            <a:schemeClr val="accent3"/>
          </a:lnRef>
          <a:fillRef idx="0">
            <a:schemeClr val="accent3"/>
          </a:fillRef>
          <a:effectRef idx="0">
            <a:schemeClr val="accent3"/>
          </a:effectRef>
          <a:fontRef idx="minor">
            <a:schemeClr val="tx1"/>
          </a:fontRef>
        </p:style>
      </p:cxnSp>
      <p:cxnSp>
        <p:nvCxnSpPr>
          <p:cNvPr id="12" name="Straight Connector 11">
            <a:extLst>
              <a:ext uri="{FF2B5EF4-FFF2-40B4-BE49-F238E27FC236}">
                <a16:creationId xmlns:a16="http://schemas.microsoft.com/office/drawing/2014/main" id="{58082540-9C58-40B4-8DB9-47BA8B41423A}"/>
              </a:ext>
            </a:extLst>
          </p:cNvPr>
          <p:cNvCxnSpPr/>
          <p:nvPr/>
        </p:nvCxnSpPr>
        <p:spPr>
          <a:xfrm>
            <a:off x="986444" y="5162204"/>
            <a:ext cx="8872451" cy="0"/>
          </a:xfrm>
          <a:prstGeom prst="line">
            <a:avLst/>
          </a:prstGeom>
          <a:ln w="19050">
            <a:headEnd type="none"/>
            <a:tailEnd type="none"/>
          </a:ln>
        </p:spPr>
        <p:style>
          <a:lnRef idx="1">
            <a:schemeClr val="accent3"/>
          </a:lnRef>
          <a:fillRef idx="0">
            <a:schemeClr val="accent3"/>
          </a:fillRef>
          <a:effectRef idx="0">
            <a:schemeClr val="accent3"/>
          </a:effectRef>
          <a:fontRef idx="minor">
            <a:schemeClr val="tx1"/>
          </a:fontRef>
        </p:style>
      </p:cxnSp>
      <p:cxnSp>
        <p:nvCxnSpPr>
          <p:cNvPr id="13" name="Straight Connector 12">
            <a:extLst>
              <a:ext uri="{FF2B5EF4-FFF2-40B4-BE49-F238E27FC236}">
                <a16:creationId xmlns:a16="http://schemas.microsoft.com/office/drawing/2014/main" id="{7B5703C2-57B6-4F14-8256-21A1E87A1426}"/>
              </a:ext>
            </a:extLst>
          </p:cNvPr>
          <p:cNvCxnSpPr/>
          <p:nvPr/>
        </p:nvCxnSpPr>
        <p:spPr>
          <a:xfrm>
            <a:off x="986444" y="5663739"/>
            <a:ext cx="8872451" cy="0"/>
          </a:xfrm>
          <a:prstGeom prst="line">
            <a:avLst/>
          </a:prstGeom>
          <a:ln w="19050">
            <a:headEnd type="none"/>
            <a:tailEnd type="none"/>
          </a:ln>
        </p:spPr>
        <p:style>
          <a:lnRef idx="1">
            <a:schemeClr val="accent3"/>
          </a:lnRef>
          <a:fillRef idx="0">
            <a:schemeClr val="accent3"/>
          </a:fillRef>
          <a:effectRef idx="0">
            <a:schemeClr val="accent3"/>
          </a:effectRef>
          <a:fontRef idx="minor">
            <a:schemeClr val="tx1"/>
          </a:fontRef>
        </p:style>
      </p:cxnSp>
      <p:cxnSp>
        <p:nvCxnSpPr>
          <p:cNvPr id="14" name="Straight Connector 13">
            <a:extLst>
              <a:ext uri="{FF2B5EF4-FFF2-40B4-BE49-F238E27FC236}">
                <a16:creationId xmlns:a16="http://schemas.microsoft.com/office/drawing/2014/main" id="{1EBF5E1E-A3E0-467A-AF98-D847020370A8}"/>
              </a:ext>
            </a:extLst>
          </p:cNvPr>
          <p:cNvCxnSpPr/>
          <p:nvPr/>
        </p:nvCxnSpPr>
        <p:spPr>
          <a:xfrm>
            <a:off x="986444" y="6156961"/>
            <a:ext cx="8872451" cy="0"/>
          </a:xfrm>
          <a:prstGeom prst="line">
            <a:avLst/>
          </a:prstGeom>
          <a:ln w="19050">
            <a:headEnd type="none"/>
            <a:tailEnd type="none"/>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53106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72F764E-75AA-4361-AEB6-71739F3EE6FA}"/>
              </a:ext>
            </a:extLst>
          </p:cNvPr>
          <p:cNvSpPr>
            <a:spLocks noGrp="1"/>
          </p:cNvSpPr>
          <p:nvPr>
            <p:ph type="ctrTitle"/>
          </p:nvPr>
        </p:nvSpPr>
        <p:spPr/>
        <p:txBody>
          <a:bodyPr/>
          <a:lstStyle/>
          <a:p>
            <a:r>
              <a:rPr lang="en-GB" dirty="0"/>
              <a:t>What is a mathematical function?</a:t>
            </a:r>
          </a:p>
        </p:txBody>
      </p:sp>
      <mc:AlternateContent xmlns:mc="http://schemas.openxmlformats.org/markup-compatibility/2006">
        <mc:Choice xmlns:a14="http://schemas.microsoft.com/office/drawing/2010/main" Requires="a14">
          <p:sp>
            <p:nvSpPr>
              <p:cNvPr id="6" name="Text Placeholder 5">
                <a:extLst>
                  <a:ext uri="{FF2B5EF4-FFF2-40B4-BE49-F238E27FC236}">
                    <a16:creationId xmlns:a16="http://schemas.microsoft.com/office/drawing/2014/main" id="{CF5DD328-B628-4C62-9F02-17B70D18AECE}"/>
                  </a:ext>
                </a:extLst>
              </p:cNvPr>
              <p:cNvSpPr>
                <a:spLocks noGrp="1"/>
              </p:cNvSpPr>
              <p:nvPr>
                <p:ph type="body" sz="quarter" idx="16"/>
              </p:nvPr>
            </p:nvSpPr>
            <p:spPr/>
            <p:txBody>
              <a:bodyPr/>
              <a:lstStyle/>
              <a:p>
                <a:pPr marL="342900" indent="-342900">
                  <a:buFont typeface="Arial" panose="020B0604020202020204" pitchFamily="34" charset="0"/>
                  <a:buChar char="•"/>
                </a:pPr>
                <a:r>
                  <a:rPr lang="en-GB" sz="1800" dirty="0"/>
                  <a:t>A function is a relationship between two sets</a:t>
                </a:r>
              </a:p>
              <a:p>
                <a:pPr marL="342900" indent="-342900">
                  <a:buFont typeface="Arial" panose="020B0604020202020204" pitchFamily="34" charset="0"/>
                  <a:buChar char="•"/>
                </a:pPr>
                <a:r>
                  <a:rPr lang="en-GB" sz="1800" dirty="0"/>
                  <a:t>Every element from the first set is associated with a </a:t>
                </a:r>
                <a:r>
                  <a:rPr lang="en-GB" sz="1800" u="sng" dirty="0"/>
                  <a:t>single</a:t>
                </a:r>
                <a:r>
                  <a:rPr lang="en-GB" sz="1800" dirty="0"/>
                  <a:t> element from the second</a:t>
                </a:r>
              </a:p>
              <a:p>
                <a:pPr marL="342900" indent="-342900">
                  <a:buFont typeface="Arial" panose="020B0604020202020204" pitchFamily="34" charset="0"/>
                  <a:buChar char="•"/>
                </a:pPr>
                <a:r>
                  <a:rPr lang="en-GB" sz="1800" dirty="0"/>
                  <a:t>We can write a function in mathematical notation like</a:t>
                </a:r>
              </a:p>
              <a:p>
                <a14:m>
                  <m:oMathPara xmlns:m="http://schemas.openxmlformats.org/officeDocument/2006/math">
                    <m:oMathParaPr>
                      <m:jc m:val="centerGroup"/>
                    </m:oMathParaPr>
                    <m:oMath xmlns:m="http://schemas.openxmlformats.org/officeDocument/2006/math">
                      <m:r>
                        <a:rPr lang="en-GB" sz="1800" i="1">
                          <a:latin typeface="Cambria Math" panose="02040503050406030204" pitchFamily="18" charset="0"/>
                        </a:rPr>
                        <m:t>𝑓</m:t>
                      </m:r>
                      <m:d>
                        <m:dPr>
                          <m:ctrlPr>
                            <a:rPr lang="en-GB" sz="1800" i="1">
                              <a:latin typeface="Cambria Math" panose="02040503050406030204" pitchFamily="18" charset="0"/>
                            </a:rPr>
                          </m:ctrlPr>
                        </m:dPr>
                        <m:e>
                          <m:r>
                            <a:rPr lang="en-GB" sz="1800" i="1">
                              <a:latin typeface="Cambria Math" panose="02040503050406030204" pitchFamily="18" charset="0"/>
                            </a:rPr>
                            <m:t>𝑥</m:t>
                          </m:r>
                        </m:e>
                      </m:d>
                      <m:r>
                        <a:rPr lang="en-GB" sz="1800" b="0" i="1" smtClean="0">
                          <a:latin typeface="Cambria Math" panose="02040503050406030204" pitchFamily="18" charset="0"/>
                        </a:rPr>
                        <m:t>=</m:t>
                      </m:r>
                      <m:sSup>
                        <m:sSupPr>
                          <m:ctrlPr>
                            <a:rPr lang="en-GB" sz="1800" b="0" i="1" smtClean="0">
                              <a:latin typeface="Cambria Math" panose="02040503050406030204" pitchFamily="18" charset="0"/>
                            </a:rPr>
                          </m:ctrlPr>
                        </m:sSupPr>
                        <m:e>
                          <m:r>
                            <a:rPr lang="en-GB" sz="1800" b="0" i="1" smtClean="0">
                              <a:latin typeface="Cambria Math" panose="02040503050406030204" pitchFamily="18" charset="0"/>
                            </a:rPr>
                            <m:t>𝑥</m:t>
                          </m:r>
                        </m:e>
                        <m:sup>
                          <m:r>
                            <a:rPr lang="en-GB" sz="1800" b="0" i="1" smtClean="0">
                              <a:latin typeface="Cambria Math" panose="02040503050406030204" pitchFamily="18" charset="0"/>
                            </a:rPr>
                            <m:t>2</m:t>
                          </m:r>
                        </m:sup>
                      </m:sSup>
                      <m:r>
                        <a:rPr lang="en-GB" sz="1800" b="0" i="1" smtClean="0">
                          <a:latin typeface="Cambria Math" panose="02040503050406030204" pitchFamily="18" charset="0"/>
                        </a:rPr>
                        <m:t>+3</m:t>
                      </m:r>
                    </m:oMath>
                  </m:oMathPara>
                </a14:m>
                <a:endParaRPr lang="en-GB" sz="1800" dirty="0"/>
              </a:p>
              <a:p>
                <a:pPr marL="342900" indent="-342900">
                  <a:buFont typeface="Arial" panose="020B0604020202020204" pitchFamily="34" charset="0"/>
                  <a:buChar char="•"/>
                </a:pPr>
                <a:r>
                  <a:rPr lang="en-GB" sz="1800" b="0" dirty="0">
                    <a:latin typeface="+mn-lt"/>
                  </a:rPr>
                  <a:t>We could also describe more generically what the function does in terms of mapping sets</a:t>
                </a:r>
              </a:p>
              <a:p>
                <a:pPr lvl="1" indent="0">
                  <a:buNone/>
                </a:pPr>
                <a14:m>
                  <m:oMathPara xmlns:m="http://schemas.openxmlformats.org/officeDocument/2006/math">
                    <m:oMathParaPr>
                      <m:jc m:val="centerGroup"/>
                    </m:oMathParaPr>
                    <m:oMath xmlns:m="http://schemas.openxmlformats.org/officeDocument/2006/math">
                      <m:r>
                        <a:rPr lang="en-GB" sz="1800" i="1">
                          <a:latin typeface="Cambria Math" panose="02040503050406030204" pitchFamily="18" charset="0"/>
                        </a:rPr>
                        <m:t>𝑓</m:t>
                      </m:r>
                      <m:r>
                        <a:rPr lang="en-GB" sz="1800" i="1">
                          <a:latin typeface="Cambria Math" panose="02040503050406030204" pitchFamily="18" charset="0"/>
                        </a:rPr>
                        <m:t>:</m:t>
                      </m:r>
                      <m:r>
                        <a:rPr lang="en-GB" sz="1800" i="1">
                          <a:latin typeface="Cambria Math" panose="02040503050406030204" pitchFamily="18" charset="0"/>
                        </a:rPr>
                        <m:t>𝑋</m:t>
                      </m:r>
                      <m:r>
                        <a:rPr lang="en-GB" sz="1800" i="1">
                          <a:latin typeface="Cambria Math" panose="02040503050406030204" pitchFamily="18" charset="0"/>
                        </a:rPr>
                        <m:t> →</m:t>
                      </m:r>
                      <m:r>
                        <a:rPr lang="en-GB" sz="1800" i="1">
                          <a:latin typeface="Cambria Math" panose="02040503050406030204" pitchFamily="18" charset="0"/>
                        </a:rPr>
                        <m:t>𝑌</m:t>
                      </m:r>
                    </m:oMath>
                  </m:oMathPara>
                </a14:m>
                <a:endParaRPr lang="en-GB" sz="1800" dirty="0"/>
              </a:p>
              <a:p>
                <a:pPr marL="342900" indent="-342900">
                  <a:buFont typeface="Arial" panose="020B0604020202020204" pitchFamily="34" charset="0"/>
                  <a:buChar char="•"/>
                </a:pPr>
                <a:r>
                  <a:rPr lang="en-GB" sz="1800" dirty="0"/>
                  <a:t>We call the first set the domain, and the second the codomain</a:t>
                </a:r>
              </a:p>
              <a:p>
                <a:pPr marL="342900" indent="-342900">
                  <a:buFont typeface="Arial" panose="020B0604020202020204" pitchFamily="34" charset="0"/>
                  <a:buChar char="•"/>
                </a:pPr>
                <a:r>
                  <a:rPr lang="en-GB" sz="1800" dirty="0"/>
                  <a:t>The function must be defined for every element of the domain, but we do not need to use every element from the codomain</a:t>
                </a:r>
              </a:p>
              <a:p>
                <a:pPr marL="342900" indent="-342900">
                  <a:buFont typeface="Arial" panose="020B0604020202020204" pitchFamily="34" charset="0"/>
                  <a:buChar char="•"/>
                </a:pPr>
                <a:r>
                  <a:rPr lang="en-GB" sz="1800" dirty="0"/>
                  <a:t>All of the possible values that a function outputs are called the image</a:t>
                </a:r>
              </a:p>
              <a:p>
                <a:pPr marL="342900" indent="-342900">
                  <a:buFont typeface="Arial" panose="020B0604020202020204" pitchFamily="34" charset="0"/>
                  <a:buChar char="•"/>
                </a:pPr>
                <a:r>
                  <a:rPr lang="en-GB" sz="1800" dirty="0"/>
                  <a:t>The output of the function depends solely on the domain</a:t>
                </a:r>
              </a:p>
              <a:p>
                <a:endParaRPr lang="en-GB" sz="1800" dirty="0"/>
              </a:p>
            </p:txBody>
          </p:sp>
        </mc:Choice>
        <mc:Fallback>
          <p:sp>
            <p:nvSpPr>
              <p:cNvPr id="6" name="Text Placeholder 5">
                <a:extLst>
                  <a:ext uri="{FF2B5EF4-FFF2-40B4-BE49-F238E27FC236}">
                    <a16:creationId xmlns:a16="http://schemas.microsoft.com/office/drawing/2014/main" id="{CF5DD328-B628-4C62-9F02-17B70D18AECE}"/>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586"/>
                </a:stretch>
              </a:blipFill>
            </p:spPr>
            <p:txBody>
              <a:bodyPr/>
              <a:lstStyle/>
              <a:p>
                <a:r>
                  <a:rPr lang="en-GB">
                    <a:noFill/>
                  </a:rPr>
                  <a:t> </a:t>
                </a:r>
              </a:p>
            </p:txBody>
          </p:sp>
        </mc:Fallback>
      </mc:AlternateContent>
      <p:sp>
        <p:nvSpPr>
          <p:cNvPr id="4" name="Slide Number Placeholder 3">
            <a:extLst>
              <a:ext uri="{FF2B5EF4-FFF2-40B4-BE49-F238E27FC236}">
                <a16:creationId xmlns:a16="http://schemas.microsoft.com/office/drawing/2014/main" id="{F548AAC2-DD71-4CC8-B95E-93973919B041}"/>
              </a:ext>
            </a:extLst>
          </p:cNvPr>
          <p:cNvSpPr>
            <a:spLocks noGrp="1"/>
          </p:cNvSpPr>
          <p:nvPr>
            <p:ph type="sldNum" sz="quarter" idx="18"/>
          </p:nvPr>
        </p:nvSpPr>
        <p:spPr/>
        <p:txBody>
          <a:bodyPr/>
          <a:lstStyle/>
          <a:p>
            <a:fld id="{450B0164-1B0E-EC47-A805-AF4E4DD1E6D8}" type="slidenum">
              <a:rPr lang="en-US" smtClean="0"/>
              <a:pPr/>
              <a:t>12</a:t>
            </a:fld>
            <a:endParaRPr lang="en-US" dirty="0"/>
          </a:p>
        </p:txBody>
      </p:sp>
    </p:spTree>
    <p:extLst>
      <p:ext uri="{BB962C8B-B14F-4D97-AF65-F5344CB8AC3E}">
        <p14:creationId xmlns:p14="http://schemas.microsoft.com/office/powerpoint/2010/main" val="2816412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978C6-48CE-4193-BE5E-0F40004D0AF4}"/>
              </a:ext>
            </a:extLst>
          </p:cNvPr>
          <p:cNvSpPr>
            <a:spLocks noGrp="1"/>
          </p:cNvSpPr>
          <p:nvPr>
            <p:ph type="ctrTitle"/>
          </p:nvPr>
        </p:nvSpPr>
        <p:spPr/>
        <p:txBody>
          <a:bodyPr/>
          <a:lstStyle/>
          <a:p>
            <a:r>
              <a:rPr lang="en-GB" dirty="0"/>
              <a:t>Mathematical functions continued</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8F5CEC48-3A06-4E2B-B3B3-FF7C80D94B31}"/>
                  </a:ext>
                </a:extLst>
              </p:cNvPr>
              <p:cNvSpPr>
                <a:spLocks noGrp="1"/>
              </p:cNvSpPr>
              <p:nvPr>
                <p:ph type="body" sz="quarter" idx="16"/>
              </p:nvPr>
            </p:nvSpPr>
            <p:spPr/>
            <p:txBody>
              <a:bodyPr/>
              <a:lstStyle/>
              <a:p>
                <a:r>
                  <a:rPr lang="en-GB" dirty="0"/>
                  <a:t>We can “compose” two functions together if (and only if) the codomain of the first function is the domain of the second function, for example consider:</a:t>
                </a:r>
              </a:p>
              <a:p>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𝑓</m:t>
                      </m:r>
                      <m:r>
                        <a:rPr lang="en-GB" b="0" i="1" smtClean="0">
                          <a:latin typeface="Cambria Math" panose="02040503050406030204" pitchFamily="18" charset="0"/>
                        </a:rPr>
                        <m:t>:</m:t>
                      </m:r>
                      <m:r>
                        <a:rPr lang="en-GB" b="0" i="1" smtClean="0">
                          <a:latin typeface="Cambria Math" panose="02040503050406030204" pitchFamily="18" charset="0"/>
                        </a:rPr>
                        <m:t>𝐴</m:t>
                      </m:r>
                      <m:r>
                        <a:rPr lang="en-GB" b="0" i="1" smtClean="0">
                          <a:latin typeface="Cambria Math" panose="02040503050406030204" pitchFamily="18" charset="0"/>
                        </a:rPr>
                        <m:t>→</m:t>
                      </m:r>
                      <m:r>
                        <a:rPr lang="en-GB" b="0" i="1" smtClean="0">
                          <a:latin typeface="Cambria Math" panose="02040503050406030204" pitchFamily="18" charset="0"/>
                        </a:rPr>
                        <m:t>𝐵</m:t>
                      </m:r>
                    </m:oMath>
                  </m:oMathPara>
                </a14:m>
                <a:endParaRPr lang="en-GB" dirty="0"/>
              </a:p>
              <a:p>
                <a:r>
                  <a:rPr lang="en-GB" dirty="0"/>
                  <a:t>And</a:t>
                </a:r>
              </a:p>
              <a:p>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𝑔</m:t>
                      </m:r>
                      <m:r>
                        <a:rPr lang="en-GB" b="0" i="1" smtClean="0">
                          <a:latin typeface="Cambria Math" panose="02040503050406030204" pitchFamily="18" charset="0"/>
                        </a:rPr>
                        <m:t>:</m:t>
                      </m:r>
                      <m:r>
                        <a:rPr lang="en-GB" b="0" i="1" smtClean="0">
                          <a:latin typeface="Cambria Math" panose="02040503050406030204" pitchFamily="18" charset="0"/>
                        </a:rPr>
                        <m:t>𝐵</m:t>
                      </m:r>
                      <m:r>
                        <a:rPr lang="en-GB" b="0" i="1" smtClean="0">
                          <a:latin typeface="Cambria Math" panose="02040503050406030204" pitchFamily="18" charset="0"/>
                        </a:rPr>
                        <m:t>→</m:t>
                      </m:r>
                      <m:r>
                        <a:rPr lang="en-GB" b="0" i="1" smtClean="0">
                          <a:latin typeface="Cambria Math" panose="02040503050406030204" pitchFamily="18" charset="0"/>
                        </a:rPr>
                        <m:t>𝐶</m:t>
                      </m:r>
                    </m:oMath>
                  </m:oMathPara>
                </a14:m>
                <a:endParaRPr lang="en-GB" dirty="0"/>
              </a:p>
              <a:p>
                <a:r>
                  <a:rPr lang="en-GB" dirty="0"/>
                  <a:t>Then</a:t>
                </a:r>
              </a:p>
              <a:p>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h</m:t>
                      </m:r>
                      <m:r>
                        <a:rPr lang="en-GB" b="0" i="1" smtClean="0">
                          <a:latin typeface="Cambria Math" panose="02040503050406030204" pitchFamily="18" charset="0"/>
                        </a:rPr>
                        <m:t>=</m:t>
                      </m:r>
                      <m:r>
                        <a:rPr lang="en-GB" b="0" i="1" smtClean="0">
                          <a:latin typeface="Cambria Math" panose="02040503050406030204" pitchFamily="18" charset="0"/>
                        </a:rPr>
                        <m:t>𝑔</m:t>
                      </m:r>
                      <m:r>
                        <a:rPr lang="en-GB" b="0" i="1" smtClean="0">
                          <a:latin typeface="Cambria Math" panose="02040503050406030204" pitchFamily="18" charset="0"/>
                        </a:rPr>
                        <m:t>∘</m:t>
                      </m:r>
                      <m:r>
                        <a:rPr lang="en-GB" b="0" i="1" smtClean="0">
                          <a:latin typeface="Cambria Math" panose="02040503050406030204" pitchFamily="18" charset="0"/>
                        </a:rPr>
                        <m:t>𝑓</m:t>
                      </m:r>
                      <m:r>
                        <a:rPr lang="en-GB" b="0" i="1" smtClean="0">
                          <a:latin typeface="Cambria Math" panose="02040503050406030204" pitchFamily="18" charset="0"/>
                        </a:rPr>
                        <m:t>:</m:t>
                      </m:r>
                      <m:r>
                        <a:rPr lang="en-GB" b="0" i="1" smtClean="0">
                          <a:latin typeface="Cambria Math" panose="02040503050406030204" pitchFamily="18" charset="0"/>
                        </a:rPr>
                        <m:t>𝐴</m:t>
                      </m:r>
                      <m:r>
                        <a:rPr lang="en-GB" b="0" i="1" smtClean="0">
                          <a:latin typeface="Cambria Math" panose="02040503050406030204" pitchFamily="18" charset="0"/>
                        </a:rPr>
                        <m:t>→</m:t>
                      </m:r>
                      <m:r>
                        <a:rPr lang="en-GB" b="0" i="1" smtClean="0">
                          <a:latin typeface="Cambria Math" panose="02040503050406030204" pitchFamily="18" charset="0"/>
                        </a:rPr>
                        <m:t>𝐶</m:t>
                      </m:r>
                    </m:oMath>
                  </m:oMathPara>
                </a14:m>
                <a:endParaRPr lang="en-GB" dirty="0"/>
              </a:p>
              <a:p>
                <a:r>
                  <a:rPr lang="en-GB" dirty="0"/>
                  <a:t>Which is read as “f followed by g”</a:t>
                </a:r>
              </a:p>
              <a:p>
                <a:endParaRPr lang="en-GB" dirty="0"/>
              </a:p>
            </p:txBody>
          </p:sp>
        </mc:Choice>
        <mc:Fallback xmlns="">
          <p:sp>
            <p:nvSpPr>
              <p:cNvPr id="3" name="Text Placeholder 2">
                <a:extLst>
                  <a:ext uri="{FF2B5EF4-FFF2-40B4-BE49-F238E27FC236}">
                    <a16:creationId xmlns:a16="http://schemas.microsoft.com/office/drawing/2014/main" id="{8F5CEC48-3A06-4E2B-B3B3-FF7C80D94B31}"/>
                  </a:ext>
                </a:extLst>
              </p:cNvPr>
              <p:cNvSpPr>
                <a:spLocks noGrp="1" noRot="1" noChangeAspect="1" noMove="1" noResize="1" noEditPoints="1" noAdjustHandles="1" noChangeArrowheads="1" noChangeShapeType="1" noTextEdit="1"/>
              </p:cNvSpPr>
              <p:nvPr>
                <p:ph type="body" sz="quarter" idx="16"/>
              </p:nvPr>
            </p:nvSpPr>
            <p:spPr>
              <a:blipFill>
                <a:blip r:embed="rId3"/>
                <a:stretch>
                  <a:fillRect l="-846" r="-1302"/>
                </a:stretch>
              </a:blipFill>
            </p:spPr>
            <p:txBody>
              <a:bodyPr/>
              <a:lstStyle/>
              <a:p>
                <a:r>
                  <a:rPr lang="en-GB">
                    <a:noFill/>
                  </a:rPr>
                  <a:t> </a:t>
                </a:r>
              </a:p>
            </p:txBody>
          </p:sp>
        </mc:Fallback>
      </mc:AlternateContent>
      <p:sp>
        <p:nvSpPr>
          <p:cNvPr id="4" name="Slide Number Placeholder 3">
            <a:extLst>
              <a:ext uri="{FF2B5EF4-FFF2-40B4-BE49-F238E27FC236}">
                <a16:creationId xmlns:a16="http://schemas.microsoft.com/office/drawing/2014/main" id="{5EB99ABD-ED06-4241-96F3-AB185CF58786}"/>
              </a:ext>
            </a:extLst>
          </p:cNvPr>
          <p:cNvSpPr>
            <a:spLocks noGrp="1"/>
          </p:cNvSpPr>
          <p:nvPr>
            <p:ph type="sldNum" sz="quarter" idx="18"/>
          </p:nvPr>
        </p:nvSpPr>
        <p:spPr/>
        <p:txBody>
          <a:bodyPr/>
          <a:lstStyle/>
          <a:p>
            <a:fld id="{450B0164-1B0E-EC47-A805-AF4E4DD1E6D8}" type="slidenum">
              <a:rPr lang="en-US" smtClean="0"/>
              <a:pPr/>
              <a:t>13</a:t>
            </a:fld>
            <a:endParaRPr lang="en-US" dirty="0"/>
          </a:p>
        </p:txBody>
      </p:sp>
    </p:spTree>
    <p:extLst>
      <p:ext uri="{BB962C8B-B14F-4D97-AF65-F5344CB8AC3E}">
        <p14:creationId xmlns:p14="http://schemas.microsoft.com/office/powerpoint/2010/main" val="40668937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4539D-48B7-46FE-B5A8-FBD8053F5929}"/>
              </a:ext>
            </a:extLst>
          </p:cNvPr>
          <p:cNvSpPr>
            <a:spLocks noGrp="1"/>
          </p:cNvSpPr>
          <p:nvPr>
            <p:ph type="ctrTitle"/>
          </p:nvPr>
        </p:nvSpPr>
        <p:spPr/>
        <p:txBody>
          <a:bodyPr/>
          <a:lstStyle/>
          <a:p>
            <a:r>
              <a:rPr lang="en-GB" dirty="0"/>
              <a:t>Are R functions mathematical functions?</a:t>
            </a:r>
          </a:p>
        </p:txBody>
      </p:sp>
      <p:sp>
        <p:nvSpPr>
          <p:cNvPr id="3" name="Text Placeholder 2">
            <a:extLst>
              <a:ext uri="{FF2B5EF4-FFF2-40B4-BE49-F238E27FC236}">
                <a16:creationId xmlns:a16="http://schemas.microsoft.com/office/drawing/2014/main" id="{054E09FB-F7B6-4E7F-A020-226EC63E628B}"/>
              </a:ext>
            </a:extLst>
          </p:cNvPr>
          <p:cNvSpPr>
            <a:spLocks noGrp="1"/>
          </p:cNvSpPr>
          <p:nvPr>
            <p:ph type="body" sz="quarter" idx="16"/>
          </p:nvPr>
        </p:nvSpPr>
        <p:spPr/>
        <p:txBody>
          <a:bodyPr/>
          <a:lstStyle/>
          <a:p>
            <a:pPr marL="342900" indent="-342900">
              <a:buFont typeface="Arial" panose="020B0604020202020204" pitchFamily="34" charset="0"/>
              <a:buChar char="•"/>
            </a:pPr>
            <a:r>
              <a:rPr lang="en-GB" dirty="0"/>
              <a:t>Maybe?</a:t>
            </a:r>
          </a:p>
          <a:p>
            <a:pPr marL="342900" indent="-342900">
              <a:buFont typeface="Arial" panose="020B0604020202020204" pitchFamily="34" charset="0"/>
              <a:buChar char="•"/>
            </a:pPr>
            <a:r>
              <a:rPr lang="en-GB" dirty="0"/>
              <a:t>You can force your self to write functions that match the strict rules as outlined in the previous slide, namely:</a:t>
            </a:r>
          </a:p>
          <a:p>
            <a:pPr marL="703263" lvl="1" indent="-342900"/>
            <a:r>
              <a:rPr lang="en-GB" dirty="0"/>
              <a:t>The arguments of the function are the domain</a:t>
            </a:r>
          </a:p>
          <a:p>
            <a:pPr marL="703263" lvl="1" indent="-342900"/>
            <a:r>
              <a:rPr lang="en-GB" dirty="0"/>
              <a:t>The return value of the function is the codomain/image</a:t>
            </a:r>
          </a:p>
          <a:p>
            <a:pPr marL="703263" lvl="1" indent="-342900"/>
            <a:r>
              <a:rPr lang="en-GB" dirty="0"/>
              <a:t>A function’s definition relies solely on the domain an the codomain</a:t>
            </a:r>
          </a:p>
          <a:p>
            <a:pPr marL="703263" lvl="1" indent="-342900"/>
            <a:r>
              <a:rPr lang="en-GB" dirty="0"/>
              <a:t>Every value of the domain has a valid value in the codomain</a:t>
            </a:r>
          </a:p>
          <a:p>
            <a:pPr marL="342900" indent="-342900">
              <a:buFont typeface="Arial" panose="020B0604020202020204" pitchFamily="34" charset="0"/>
              <a:buChar char="•"/>
            </a:pPr>
            <a:r>
              <a:rPr lang="en-GB" dirty="0"/>
              <a:t>The benefits of sticking to these rules are:</a:t>
            </a:r>
          </a:p>
          <a:p>
            <a:pPr marL="703263" lvl="1" indent="-342900"/>
            <a:r>
              <a:rPr lang="en-GB" dirty="0"/>
              <a:t>They will always return the same values given the same inputs</a:t>
            </a:r>
          </a:p>
          <a:p>
            <a:pPr marL="703263" lvl="1" indent="-342900"/>
            <a:r>
              <a:rPr lang="en-GB" dirty="0"/>
              <a:t>They are easy to test</a:t>
            </a:r>
          </a:p>
          <a:p>
            <a:pPr marL="703263" lvl="1" indent="-342900"/>
            <a:r>
              <a:rPr lang="en-GB" dirty="0"/>
              <a:t>We can compose simple functions to achieve complexity</a:t>
            </a:r>
          </a:p>
        </p:txBody>
      </p:sp>
      <p:sp>
        <p:nvSpPr>
          <p:cNvPr id="4" name="Slide Number Placeholder 3">
            <a:extLst>
              <a:ext uri="{FF2B5EF4-FFF2-40B4-BE49-F238E27FC236}">
                <a16:creationId xmlns:a16="http://schemas.microsoft.com/office/drawing/2014/main" id="{E863E1D4-EB37-445C-B914-9C5CBD24FC02}"/>
              </a:ext>
            </a:extLst>
          </p:cNvPr>
          <p:cNvSpPr>
            <a:spLocks noGrp="1"/>
          </p:cNvSpPr>
          <p:nvPr>
            <p:ph type="sldNum" sz="quarter" idx="18"/>
          </p:nvPr>
        </p:nvSpPr>
        <p:spPr/>
        <p:txBody>
          <a:bodyPr/>
          <a:lstStyle/>
          <a:p>
            <a:fld id="{450B0164-1B0E-EC47-A805-AF4E4DD1E6D8}" type="slidenum">
              <a:rPr lang="en-US" smtClean="0"/>
              <a:pPr/>
              <a:t>14</a:t>
            </a:fld>
            <a:endParaRPr lang="en-US" dirty="0"/>
          </a:p>
        </p:txBody>
      </p:sp>
    </p:spTree>
    <p:extLst>
      <p:ext uri="{BB962C8B-B14F-4D97-AF65-F5344CB8AC3E}">
        <p14:creationId xmlns:p14="http://schemas.microsoft.com/office/powerpoint/2010/main" val="34250132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5F2653-B8E2-40F6-8C06-867658D28D99}"/>
              </a:ext>
            </a:extLst>
          </p:cNvPr>
          <p:cNvSpPr>
            <a:spLocks noGrp="1"/>
          </p:cNvSpPr>
          <p:nvPr>
            <p:ph type="ctrTitle"/>
          </p:nvPr>
        </p:nvSpPr>
        <p:spPr/>
        <p:txBody>
          <a:bodyPr/>
          <a:lstStyle/>
          <a:p>
            <a:r>
              <a:rPr lang="en-GB" dirty="0"/>
              <a:t>Introduction to purrr::map</a:t>
            </a:r>
          </a:p>
        </p:txBody>
      </p:sp>
      <p:sp>
        <p:nvSpPr>
          <p:cNvPr id="6" name="Text Placeholder 5">
            <a:extLst>
              <a:ext uri="{FF2B5EF4-FFF2-40B4-BE49-F238E27FC236}">
                <a16:creationId xmlns:a16="http://schemas.microsoft.com/office/drawing/2014/main" id="{00C1C6BE-0A91-4C7C-862E-C6C82C48D118}"/>
              </a:ext>
            </a:extLst>
          </p:cNvPr>
          <p:cNvSpPr>
            <a:spLocks noGrp="1"/>
          </p:cNvSpPr>
          <p:nvPr>
            <p:ph type="body" sz="quarter" idx="16"/>
          </p:nvPr>
        </p:nvSpPr>
        <p:spPr/>
        <p:txBody>
          <a:bodyPr/>
          <a:lstStyle/>
          <a:p>
            <a:r>
              <a:rPr lang="en-GB" dirty="0"/>
              <a:t>So far we have focused on functions that take a single value for each argument and return one value. But what if we have a list of values?</a:t>
            </a:r>
          </a:p>
          <a:p>
            <a:endParaRPr lang="en-GB" dirty="0"/>
          </a:p>
          <a:p>
            <a:r>
              <a:rPr lang="en-GB" dirty="0"/>
              <a:t>We could write a loop to iterate over every element in our list, evaluate our function for each element, and assign to a new variable…</a:t>
            </a:r>
          </a:p>
          <a:p>
            <a:endParaRPr lang="en-GB" dirty="0"/>
          </a:p>
          <a:p>
            <a:r>
              <a:rPr lang="en-GB" dirty="0"/>
              <a:t>But this is boilerplate code! Code we have to write all of the time! (It also doesn’t play well in dplyr pipelines)</a:t>
            </a:r>
          </a:p>
          <a:p>
            <a:endParaRPr lang="en-GB" dirty="0"/>
          </a:p>
          <a:p>
            <a:r>
              <a:rPr lang="en-GB" dirty="0"/>
              <a:t>The map function from the purrr package takes a vector/list of values as input and a function to execute, runs the function once for each value, and returns a list with the results</a:t>
            </a:r>
          </a:p>
        </p:txBody>
      </p:sp>
      <p:sp>
        <p:nvSpPr>
          <p:cNvPr id="4" name="Slide Number Placeholder 3">
            <a:extLst>
              <a:ext uri="{FF2B5EF4-FFF2-40B4-BE49-F238E27FC236}">
                <a16:creationId xmlns:a16="http://schemas.microsoft.com/office/drawing/2014/main" id="{D7319F9B-9789-403A-8597-45DB49741C86}"/>
              </a:ext>
            </a:extLst>
          </p:cNvPr>
          <p:cNvSpPr>
            <a:spLocks noGrp="1"/>
          </p:cNvSpPr>
          <p:nvPr>
            <p:ph type="sldNum" sz="quarter" idx="18"/>
          </p:nvPr>
        </p:nvSpPr>
        <p:spPr/>
        <p:txBody>
          <a:bodyPr/>
          <a:lstStyle/>
          <a:p>
            <a:fld id="{450B0164-1B0E-EC47-A805-AF4E4DD1E6D8}" type="slidenum">
              <a:rPr lang="en-US" smtClean="0"/>
              <a:pPr/>
              <a:t>15</a:t>
            </a:fld>
            <a:endParaRPr lang="en-US" dirty="0"/>
          </a:p>
        </p:txBody>
      </p:sp>
    </p:spTree>
    <p:extLst>
      <p:ext uri="{BB962C8B-B14F-4D97-AF65-F5344CB8AC3E}">
        <p14:creationId xmlns:p14="http://schemas.microsoft.com/office/powerpoint/2010/main" val="24577807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606AA-E185-4BC1-AD3E-58F7F6F3CA96}"/>
              </a:ext>
            </a:extLst>
          </p:cNvPr>
          <p:cNvSpPr>
            <a:spLocks noGrp="1"/>
          </p:cNvSpPr>
          <p:nvPr>
            <p:ph type="ctrTitle"/>
          </p:nvPr>
        </p:nvSpPr>
        <p:spPr/>
        <p:txBody>
          <a:bodyPr/>
          <a:lstStyle/>
          <a:p>
            <a:r>
              <a:rPr lang="en-GB" dirty="0"/>
              <a:t>map syntax</a:t>
            </a:r>
          </a:p>
        </p:txBody>
      </p:sp>
      <p:sp>
        <p:nvSpPr>
          <p:cNvPr id="3" name="Text Placeholder 2">
            <a:extLst>
              <a:ext uri="{FF2B5EF4-FFF2-40B4-BE49-F238E27FC236}">
                <a16:creationId xmlns:a16="http://schemas.microsoft.com/office/drawing/2014/main" id="{4C409405-1E44-4715-A958-0736AF2BDF09}"/>
              </a:ext>
            </a:extLst>
          </p:cNvPr>
          <p:cNvSpPr>
            <a:spLocks noGrp="1"/>
          </p:cNvSpPr>
          <p:nvPr>
            <p:ph type="body" sz="quarter" idx="16"/>
          </p:nvPr>
        </p:nvSpPr>
        <p:spPr/>
        <p:txBody>
          <a:bodyPr/>
          <a:lstStyle/>
          <a:p>
            <a:r>
              <a:rPr lang="en-GB" dirty="0"/>
              <a:t>The map function has a pretty simple syntax</a:t>
            </a:r>
          </a:p>
          <a:p>
            <a:r>
              <a:rPr lang="en-GB" dirty="0"/>
              <a:t>	map(.x, .f, …)</a:t>
            </a:r>
          </a:p>
          <a:p>
            <a:r>
              <a:rPr lang="en-GB" dirty="0"/>
              <a:t>The Arguments are</a:t>
            </a:r>
          </a:p>
          <a:p>
            <a:pPr marL="342900" indent="-342900">
              <a:buFont typeface="Arial" panose="020B0604020202020204" pitchFamily="34" charset="0"/>
              <a:buChar char="•"/>
            </a:pPr>
            <a:r>
              <a:rPr lang="en-GB" dirty="0"/>
              <a:t>.x The list/vector you are mapping over</a:t>
            </a:r>
          </a:p>
          <a:p>
            <a:pPr marL="342900" indent="-342900">
              <a:buFont typeface="Arial" panose="020B0604020202020204" pitchFamily="34" charset="0"/>
              <a:buChar char="•"/>
            </a:pPr>
            <a:r>
              <a:rPr lang="en-GB" dirty="0"/>
              <a:t>.f can be a function, formula of vector</a:t>
            </a:r>
          </a:p>
          <a:p>
            <a:pPr marL="703263" lvl="1" indent="-342900"/>
            <a:r>
              <a:rPr lang="en-GB" dirty="0"/>
              <a:t>If a function, used as is</a:t>
            </a:r>
          </a:p>
          <a:p>
            <a:pPr marL="703263" lvl="1" indent="-342900"/>
            <a:r>
              <a:rPr lang="en-GB" dirty="0"/>
              <a:t>Formula’s start with a “~”, then the code follows. The values are stored in the variable “.x”, for example ~ 3*.x + 1</a:t>
            </a:r>
          </a:p>
          <a:p>
            <a:pPr marL="703263" lvl="1" indent="-342900"/>
            <a:r>
              <a:rPr lang="en-GB" dirty="0"/>
              <a:t>Vectors are used to access elements by index</a:t>
            </a:r>
          </a:p>
          <a:p>
            <a:pPr marL="342900" indent="-342900">
              <a:buFont typeface="Arial" panose="020B0604020202020204" pitchFamily="34" charset="0"/>
              <a:buChar char="•"/>
            </a:pPr>
            <a:r>
              <a:rPr lang="en-GB" dirty="0"/>
              <a:t>… are additional arguments that are passed into .f</a:t>
            </a:r>
          </a:p>
          <a:p>
            <a:pPr marL="342900" indent="-342900">
              <a:buFont typeface="Arial" panose="020B0604020202020204" pitchFamily="34" charset="0"/>
              <a:buChar char="•"/>
            </a:pPr>
            <a:r>
              <a:rPr lang="en-GB" dirty="0"/>
              <a:t>map(.x, .f, …) =&gt; .f(.x[[1]], …), .f(.x[[2]], …), .f(.x[[3]], …), …</a:t>
            </a:r>
          </a:p>
          <a:p>
            <a:pPr marL="703263" lvl="1" indent="-342900"/>
            <a:endParaRPr lang="en-GB" dirty="0"/>
          </a:p>
        </p:txBody>
      </p:sp>
      <p:sp>
        <p:nvSpPr>
          <p:cNvPr id="4" name="Slide Number Placeholder 3">
            <a:extLst>
              <a:ext uri="{FF2B5EF4-FFF2-40B4-BE49-F238E27FC236}">
                <a16:creationId xmlns:a16="http://schemas.microsoft.com/office/drawing/2014/main" id="{C8488DED-E802-440C-A73B-1B9C45919859}"/>
              </a:ext>
            </a:extLst>
          </p:cNvPr>
          <p:cNvSpPr>
            <a:spLocks noGrp="1"/>
          </p:cNvSpPr>
          <p:nvPr>
            <p:ph type="sldNum" sz="quarter" idx="18"/>
          </p:nvPr>
        </p:nvSpPr>
        <p:spPr/>
        <p:txBody>
          <a:bodyPr/>
          <a:lstStyle/>
          <a:p>
            <a:fld id="{450B0164-1B0E-EC47-A805-AF4E4DD1E6D8}" type="slidenum">
              <a:rPr lang="en-US" smtClean="0"/>
              <a:pPr/>
              <a:t>16</a:t>
            </a:fld>
            <a:endParaRPr lang="en-US" dirty="0"/>
          </a:p>
        </p:txBody>
      </p:sp>
    </p:spTree>
    <p:extLst>
      <p:ext uri="{BB962C8B-B14F-4D97-AF65-F5344CB8AC3E}">
        <p14:creationId xmlns:p14="http://schemas.microsoft.com/office/powerpoint/2010/main" val="3089859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193B1-26AE-47B9-B38D-3E207D20ADC3}"/>
              </a:ext>
            </a:extLst>
          </p:cNvPr>
          <p:cNvSpPr>
            <a:spLocks noGrp="1"/>
          </p:cNvSpPr>
          <p:nvPr>
            <p:ph type="ctrTitle"/>
          </p:nvPr>
        </p:nvSpPr>
        <p:spPr/>
        <p:txBody>
          <a:bodyPr/>
          <a:lstStyle/>
          <a:p>
            <a:r>
              <a:rPr lang="en-GB" dirty="0"/>
              <a:t>Variants of the map function</a:t>
            </a:r>
          </a:p>
        </p:txBody>
      </p:sp>
      <p:sp>
        <p:nvSpPr>
          <p:cNvPr id="3" name="Text Placeholder 2">
            <a:extLst>
              <a:ext uri="{FF2B5EF4-FFF2-40B4-BE49-F238E27FC236}">
                <a16:creationId xmlns:a16="http://schemas.microsoft.com/office/drawing/2014/main" id="{B4E88063-AAA2-46A3-A140-EF11057593BB}"/>
              </a:ext>
            </a:extLst>
          </p:cNvPr>
          <p:cNvSpPr>
            <a:spLocks noGrp="1"/>
          </p:cNvSpPr>
          <p:nvPr>
            <p:ph type="body" sz="quarter" idx="16"/>
          </p:nvPr>
        </p:nvSpPr>
        <p:spPr>
          <a:xfrm>
            <a:off x="666751" y="5747720"/>
            <a:ext cx="9359900" cy="1269029"/>
          </a:xfrm>
        </p:spPr>
        <p:txBody>
          <a:bodyPr/>
          <a:lstStyle/>
          <a:p>
            <a:r>
              <a:rPr lang="en-GB" dirty="0"/>
              <a:t>The values for the vector functions must returns lists the same length as the input, but map/</a:t>
            </a:r>
            <a:r>
              <a:rPr lang="en-GB" dirty="0" err="1"/>
              <a:t>map_dfr</a:t>
            </a:r>
            <a:r>
              <a:rPr lang="en-GB" dirty="0"/>
              <a:t> can return different sized values for each result. </a:t>
            </a:r>
            <a:r>
              <a:rPr lang="en-GB" dirty="0" err="1"/>
              <a:t>map_dfc</a:t>
            </a:r>
            <a:r>
              <a:rPr lang="en-GB" dirty="0"/>
              <a:t> must return tables of the same number of rows</a:t>
            </a:r>
          </a:p>
        </p:txBody>
      </p:sp>
      <p:sp>
        <p:nvSpPr>
          <p:cNvPr id="4" name="Slide Number Placeholder 3">
            <a:extLst>
              <a:ext uri="{FF2B5EF4-FFF2-40B4-BE49-F238E27FC236}">
                <a16:creationId xmlns:a16="http://schemas.microsoft.com/office/drawing/2014/main" id="{9E4E51DF-8903-4438-AEC0-16AF354CE4FE}"/>
              </a:ext>
            </a:extLst>
          </p:cNvPr>
          <p:cNvSpPr>
            <a:spLocks noGrp="1"/>
          </p:cNvSpPr>
          <p:nvPr>
            <p:ph type="sldNum" sz="quarter" idx="18"/>
          </p:nvPr>
        </p:nvSpPr>
        <p:spPr/>
        <p:txBody>
          <a:bodyPr/>
          <a:lstStyle/>
          <a:p>
            <a:fld id="{450B0164-1B0E-EC47-A805-AF4E4DD1E6D8}" type="slidenum">
              <a:rPr lang="en-US" smtClean="0"/>
              <a:pPr/>
              <a:t>17</a:t>
            </a:fld>
            <a:endParaRPr lang="en-US" dirty="0"/>
          </a:p>
        </p:txBody>
      </p:sp>
      <p:graphicFrame>
        <p:nvGraphicFramePr>
          <p:cNvPr id="7" name="Table 5">
            <a:extLst>
              <a:ext uri="{FF2B5EF4-FFF2-40B4-BE49-F238E27FC236}">
                <a16:creationId xmlns:a16="http://schemas.microsoft.com/office/drawing/2014/main" id="{0B6C0F7F-D20A-4767-BFF8-546CF9E514B8}"/>
              </a:ext>
            </a:extLst>
          </p:cNvPr>
          <p:cNvGraphicFramePr>
            <a:graphicFrameLocks noGrp="1"/>
          </p:cNvGraphicFramePr>
          <p:nvPr>
            <p:extLst>
              <p:ext uri="{D42A27DB-BD31-4B8C-83A1-F6EECF244321}">
                <p14:modId xmlns:p14="http://schemas.microsoft.com/office/powerpoint/2010/main" val="361651744"/>
              </p:ext>
            </p:extLst>
          </p:nvPr>
        </p:nvGraphicFramePr>
        <p:xfrm>
          <a:off x="666098" y="1404320"/>
          <a:ext cx="9359900" cy="4343400"/>
        </p:xfrm>
        <a:graphic>
          <a:graphicData uri="http://schemas.openxmlformats.org/drawingml/2006/table">
            <a:tbl>
              <a:tblPr firstRow="1">
                <a:tableStyleId>{073A0DAA-6AF3-43AB-8588-CEC1D06C72B9}</a:tableStyleId>
              </a:tblPr>
              <a:tblGrid>
                <a:gridCol w="2749131">
                  <a:extLst>
                    <a:ext uri="{9D8B030D-6E8A-4147-A177-3AD203B41FA5}">
                      <a16:colId xmlns:a16="http://schemas.microsoft.com/office/drawing/2014/main" val="1832540879"/>
                    </a:ext>
                  </a:extLst>
                </a:gridCol>
                <a:gridCol w="2592697">
                  <a:extLst>
                    <a:ext uri="{9D8B030D-6E8A-4147-A177-3AD203B41FA5}">
                      <a16:colId xmlns:a16="http://schemas.microsoft.com/office/drawing/2014/main" val="849560786"/>
                    </a:ext>
                  </a:extLst>
                </a:gridCol>
                <a:gridCol w="4018072">
                  <a:extLst>
                    <a:ext uri="{9D8B030D-6E8A-4147-A177-3AD203B41FA5}">
                      <a16:colId xmlns:a16="http://schemas.microsoft.com/office/drawing/2014/main" val="2718806846"/>
                    </a:ext>
                  </a:extLst>
                </a:gridCol>
              </a:tblGrid>
              <a:tr h="405822">
                <a:tc>
                  <a:txBody>
                    <a:bodyPr/>
                    <a:lstStyle/>
                    <a:p>
                      <a:r>
                        <a:rPr lang="en-GB" dirty="0"/>
                        <a:t>Function</a:t>
                      </a:r>
                      <a:endParaRPr lang="en-GB" dirty="0">
                        <a:solidFill>
                          <a:schemeClr val="tx1"/>
                        </a:solidFill>
                      </a:endParaRPr>
                    </a:p>
                  </a:txBody>
                  <a:tcPr/>
                </a:tc>
                <a:tc>
                  <a:txBody>
                    <a:bodyPr/>
                    <a:lstStyle/>
                    <a:p>
                      <a:r>
                        <a:rPr lang="en-GB" dirty="0"/>
                        <a:t>Function Returns</a:t>
                      </a:r>
                      <a:endParaRPr lang="en-GB" dirty="0">
                        <a:solidFill>
                          <a:schemeClr val="tx1"/>
                        </a:solidFill>
                      </a:endParaRPr>
                    </a:p>
                  </a:txBody>
                  <a:tcPr/>
                </a:tc>
                <a:tc>
                  <a:txBody>
                    <a:bodyPr/>
                    <a:lstStyle/>
                    <a:p>
                      <a:r>
                        <a:rPr lang="en-GB" dirty="0"/>
                        <a:t>Map Results</a:t>
                      </a:r>
                      <a:endParaRPr lang="en-GB" dirty="0">
                        <a:solidFill>
                          <a:schemeClr val="tx1"/>
                        </a:solidFill>
                      </a:endParaRPr>
                    </a:p>
                  </a:txBody>
                  <a:tcPr/>
                </a:tc>
                <a:extLst>
                  <a:ext uri="{0D108BD9-81ED-4DB2-BD59-A6C34878D82A}">
                    <a16:rowId xmlns:a16="http://schemas.microsoft.com/office/drawing/2014/main" val="943578564"/>
                  </a:ext>
                </a:extLst>
              </a:tr>
              <a:tr h="405822">
                <a:tc>
                  <a:txBody>
                    <a:bodyPr/>
                    <a:lstStyle/>
                    <a:p>
                      <a:r>
                        <a:rPr lang="en-GB" dirty="0"/>
                        <a:t>map</a:t>
                      </a:r>
                    </a:p>
                  </a:txBody>
                  <a:tcPr>
                    <a:solidFill>
                      <a:schemeClr val="accent1">
                        <a:lumMod val="20000"/>
                        <a:lumOff val="80000"/>
                      </a:schemeClr>
                    </a:solidFill>
                  </a:tcPr>
                </a:tc>
                <a:tc>
                  <a:txBody>
                    <a:bodyPr/>
                    <a:lstStyle/>
                    <a:p>
                      <a:r>
                        <a:rPr lang="en-GB" dirty="0"/>
                        <a:t>Any data type</a:t>
                      </a:r>
                    </a:p>
                  </a:txBody>
                  <a:tcPr>
                    <a:solidFill>
                      <a:schemeClr val="accent1">
                        <a:lumMod val="20000"/>
                        <a:lumOff val="80000"/>
                      </a:schemeClr>
                    </a:solidFill>
                  </a:tcPr>
                </a:tc>
                <a:tc>
                  <a:txBody>
                    <a:bodyPr/>
                    <a:lstStyle/>
                    <a:p>
                      <a:r>
                        <a:rPr lang="en-GB" dirty="0"/>
                        <a:t>List</a:t>
                      </a:r>
                    </a:p>
                  </a:txBody>
                  <a:tcPr>
                    <a:solidFill>
                      <a:schemeClr val="accent1">
                        <a:lumMod val="20000"/>
                        <a:lumOff val="80000"/>
                      </a:schemeClr>
                    </a:solidFill>
                  </a:tcPr>
                </a:tc>
                <a:extLst>
                  <a:ext uri="{0D108BD9-81ED-4DB2-BD59-A6C34878D82A}">
                    <a16:rowId xmlns:a16="http://schemas.microsoft.com/office/drawing/2014/main" val="2856227535"/>
                  </a:ext>
                </a:extLst>
              </a:tr>
              <a:tr h="405822">
                <a:tc>
                  <a:txBody>
                    <a:bodyPr/>
                    <a:lstStyle/>
                    <a:p>
                      <a:r>
                        <a:rPr lang="en-GB" dirty="0" err="1"/>
                        <a:t>map_chr</a:t>
                      </a:r>
                      <a:endParaRPr lang="en-GB" dirty="0"/>
                    </a:p>
                  </a:txBody>
                  <a:tcPr>
                    <a:solidFill>
                      <a:schemeClr val="accent1">
                        <a:lumMod val="20000"/>
                        <a:lumOff val="80000"/>
                      </a:schemeClr>
                    </a:solidFill>
                  </a:tcPr>
                </a:tc>
                <a:tc>
                  <a:txBody>
                    <a:bodyPr/>
                    <a:lstStyle/>
                    <a:p>
                      <a:r>
                        <a:rPr lang="en-GB" dirty="0"/>
                        <a:t>Characters (strings)</a:t>
                      </a:r>
                    </a:p>
                  </a:txBody>
                  <a:tcPr>
                    <a:solidFill>
                      <a:schemeClr val="accent1">
                        <a:lumMod val="20000"/>
                        <a:lumOff val="80000"/>
                      </a:schemeClr>
                    </a:solidFill>
                  </a:tcPr>
                </a:tc>
                <a:tc>
                  <a:txBody>
                    <a:bodyPr/>
                    <a:lstStyle/>
                    <a:p>
                      <a:r>
                        <a:rPr lang="en-GB" dirty="0"/>
                        <a:t>Vector of Characters</a:t>
                      </a:r>
                    </a:p>
                  </a:txBody>
                  <a:tcPr>
                    <a:solidFill>
                      <a:schemeClr val="accent1">
                        <a:lumMod val="20000"/>
                        <a:lumOff val="80000"/>
                      </a:schemeClr>
                    </a:solidFill>
                  </a:tcPr>
                </a:tc>
                <a:extLst>
                  <a:ext uri="{0D108BD9-81ED-4DB2-BD59-A6C34878D82A}">
                    <a16:rowId xmlns:a16="http://schemas.microsoft.com/office/drawing/2014/main" val="3377815119"/>
                  </a:ext>
                </a:extLst>
              </a:tr>
              <a:tr h="405822">
                <a:tc>
                  <a:txBody>
                    <a:bodyPr/>
                    <a:lstStyle/>
                    <a:p>
                      <a:r>
                        <a:rPr lang="en-GB" dirty="0" err="1"/>
                        <a:t>map_dbl</a:t>
                      </a:r>
                      <a:endParaRPr lang="en-GB" dirty="0"/>
                    </a:p>
                  </a:txBody>
                  <a:tcPr>
                    <a:solidFill>
                      <a:schemeClr val="accent1">
                        <a:lumMod val="20000"/>
                        <a:lumOff val="80000"/>
                      </a:schemeClr>
                    </a:solidFill>
                  </a:tcPr>
                </a:tc>
                <a:tc>
                  <a:txBody>
                    <a:bodyPr/>
                    <a:lstStyle/>
                    <a:p>
                      <a:r>
                        <a:rPr lang="en-GB" dirty="0"/>
                        <a:t>Numeric</a:t>
                      </a:r>
                    </a:p>
                  </a:txBody>
                  <a:tcPr>
                    <a:solidFill>
                      <a:schemeClr val="accent1">
                        <a:lumMod val="20000"/>
                        <a:lumOff val="80000"/>
                      </a:schemeClr>
                    </a:solidFill>
                  </a:tcPr>
                </a:tc>
                <a:tc>
                  <a:txBody>
                    <a:bodyPr/>
                    <a:lstStyle/>
                    <a:p>
                      <a:r>
                        <a:rPr lang="en-GB" dirty="0"/>
                        <a:t>Vector of Numeric’s</a:t>
                      </a:r>
                    </a:p>
                  </a:txBody>
                  <a:tcPr>
                    <a:solidFill>
                      <a:schemeClr val="accent1">
                        <a:lumMod val="20000"/>
                        <a:lumOff val="80000"/>
                      </a:schemeClr>
                    </a:solidFill>
                  </a:tcPr>
                </a:tc>
                <a:extLst>
                  <a:ext uri="{0D108BD9-81ED-4DB2-BD59-A6C34878D82A}">
                    <a16:rowId xmlns:a16="http://schemas.microsoft.com/office/drawing/2014/main" val="75200417"/>
                  </a:ext>
                </a:extLst>
              </a:tr>
              <a:tr h="405822">
                <a:tc>
                  <a:txBody>
                    <a:bodyPr/>
                    <a:lstStyle/>
                    <a:p>
                      <a:r>
                        <a:rPr lang="en-GB" dirty="0" err="1"/>
                        <a:t>map_lgl</a:t>
                      </a:r>
                      <a:endParaRPr lang="en-GB" dirty="0"/>
                    </a:p>
                  </a:txBody>
                  <a:tcPr>
                    <a:solidFill>
                      <a:schemeClr val="accent1">
                        <a:lumMod val="20000"/>
                        <a:lumOff val="80000"/>
                      </a:schemeClr>
                    </a:solidFill>
                  </a:tcPr>
                </a:tc>
                <a:tc>
                  <a:txBody>
                    <a:bodyPr/>
                    <a:lstStyle/>
                    <a:p>
                      <a:r>
                        <a:rPr lang="en-GB" dirty="0"/>
                        <a:t>Logical (True/False)</a:t>
                      </a:r>
                    </a:p>
                  </a:txBody>
                  <a:tcPr>
                    <a:solidFill>
                      <a:schemeClr val="accent1">
                        <a:lumMod val="20000"/>
                        <a:lumOff val="80000"/>
                      </a:schemeClr>
                    </a:solidFill>
                  </a:tcPr>
                </a:tc>
                <a:tc>
                  <a:txBody>
                    <a:bodyPr/>
                    <a:lstStyle/>
                    <a:p>
                      <a:r>
                        <a:rPr lang="en-GB" dirty="0"/>
                        <a:t>Vector of Logical’s</a:t>
                      </a:r>
                    </a:p>
                  </a:txBody>
                  <a:tcPr>
                    <a:solidFill>
                      <a:schemeClr val="accent1">
                        <a:lumMod val="20000"/>
                        <a:lumOff val="80000"/>
                      </a:schemeClr>
                    </a:solidFill>
                  </a:tcPr>
                </a:tc>
                <a:extLst>
                  <a:ext uri="{0D108BD9-81ED-4DB2-BD59-A6C34878D82A}">
                    <a16:rowId xmlns:a16="http://schemas.microsoft.com/office/drawing/2014/main" val="1186853246"/>
                  </a:ext>
                </a:extLst>
              </a:tr>
              <a:tr h="405822">
                <a:tc>
                  <a:txBody>
                    <a:bodyPr/>
                    <a:lstStyle/>
                    <a:p>
                      <a:r>
                        <a:rPr lang="en-GB" dirty="0" err="1"/>
                        <a:t>map_int</a:t>
                      </a:r>
                      <a:endParaRPr lang="en-GB" i="0" dirty="0"/>
                    </a:p>
                  </a:txBody>
                  <a:tcPr/>
                </a:tc>
                <a:tc>
                  <a:txBody>
                    <a:bodyPr/>
                    <a:lstStyle/>
                    <a:p>
                      <a:r>
                        <a:rPr lang="en-GB" dirty="0"/>
                        <a:t>Integer</a:t>
                      </a:r>
                    </a:p>
                  </a:txBody>
                  <a:tcPr/>
                </a:tc>
                <a:tc>
                  <a:txBody>
                    <a:bodyPr/>
                    <a:lstStyle/>
                    <a:p>
                      <a:r>
                        <a:rPr lang="en-GB" dirty="0"/>
                        <a:t>Vector of Integers</a:t>
                      </a:r>
                    </a:p>
                  </a:txBody>
                  <a:tcPr/>
                </a:tc>
                <a:extLst>
                  <a:ext uri="{0D108BD9-81ED-4DB2-BD59-A6C34878D82A}">
                    <a16:rowId xmlns:a16="http://schemas.microsoft.com/office/drawing/2014/main" val="1369984318"/>
                  </a:ext>
                </a:extLst>
              </a:tr>
              <a:tr h="405822">
                <a:tc>
                  <a:txBody>
                    <a:bodyPr/>
                    <a:lstStyle/>
                    <a:p>
                      <a:r>
                        <a:rPr lang="en-GB" dirty="0" err="1"/>
                        <a:t>map_raw</a:t>
                      </a:r>
                      <a:endParaRPr lang="en-GB" i="0" dirty="0"/>
                    </a:p>
                  </a:txBody>
                  <a:tcPr/>
                </a:tc>
                <a:tc>
                  <a:txBody>
                    <a:bodyPr/>
                    <a:lstStyle/>
                    <a:p>
                      <a:r>
                        <a:rPr lang="en-GB" dirty="0"/>
                        <a:t>Raw (byte)</a:t>
                      </a:r>
                    </a:p>
                  </a:txBody>
                  <a:tcPr/>
                </a:tc>
                <a:tc>
                  <a:txBody>
                    <a:bodyPr/>
                    <a:lstStyle/>
                    <a:p>
                      <a:r>
                        <a:rPr lang="en-GB" dirty="0"/>
                        <a:t>Vector of Raw’s (bytes)</a:t>
                      </a:r>
                    </a:p>
                  </a:txBody>
                  <a:tcPr/>
                </a:tc>
                <a:extLst>
                  <a:ext uri="{0D108BD9-81ED-4DB2-BD59-A6C34878D82A}">
                    <a16:rowId xmlns:a16="http://schemas.microsoft.com/office/drawing/2014/main" val="1950092246"/>
                  </a:ext>
                </a:extLst>
              </a:tr>
              <a:tr h="405822">
                <a:tc>
                  <a:txBody>
                    <a:bodyPr/>
                    <a:lstStyle/>
                    <a:p>
                      <a:r>
                        <a:rPr lang="en-GB" dirty="0"/>
                        <a:t>map_dfr / map_df</a:t>
                      </a:r>
                    </a:p>
                  </a:txBody>
                  <a:tcPr>
                    <a:solidFill>
                      <a:schemeClr val="accent1">
                        <a:lumMod val="20000"/>
                        <a:lumOff val="80000"/>
                      </a:schemeClr>
                    </a:solidFill>
                  </a:tcPr>
                </a:tc>
                <a:tc>
                  <a:txBody>
                    <a:bodyPr/>
                    <a:lstStyle/>
                    <a:p>
                      <a:r>
                        <a:rPr lang="en-GB" dirty="0"/>
                        <a:t>Dataframe</a:t>
                      </a:r>
                    </a:p>
                  </a:txBody>
                  <a:tcPr>
                    <a:solidFill>
                      <a:schemeClr val="accent1">
                        <a:lumMod val="20000"/>
                        <a:lumOff val="80000"/>
                      </a:schemeClr>
                    </a:solidFill>
                  </a:tcPr>
                </a:tc>
                <a:tc>
                  <a:txBody>
                    <a:bodyPr/>
                    <a:lstStyle/>
                    <a:p>
                      <a:r>
                        <a:rPr lang="en-GB" dirty="0"/>
                        <a:t>A single Dataframe, combined row-wise</a:t>
                      </a:r>
                    </a:p>
                  </a:txBody>
                  <a:tcPr>
                    <a:solidFill>
                      <a:schemeClr val="accent1">
                        <a:lumMod val="20000"/>
                        <a:lumOff val="80000"/>
                      </a:schemeClr>
                    </a:solidFill>
                  </a:tcPr>
                </a:tc>
                <a:extLst>
                  <a:ext uri="{0D108BD9-81ED-4DB2-BD59-A6C34878D82A}">
                    <a16:rowId xmlns:a16="http://schemas.microsoft.com/office/drawing/2014/main" val="1298960107"/>
                  </a:ext>
                </a:extLst>
              </a:tr>
              <a:tr h="405822">
                <a:tc>
                  <a:txBody>
                    <a:bodyPr/>
                    <a:lstStyle/>
                    <a:p>
                      <a:r>
                        <a:rPr lang="en-GB" dirty="0" err="1"/>
                        <a:t>map_dfc</a:t>
                      </a:r>
                      <a:endParaRPr lang="en-GB" dirty="0"/>
                    </a:p>
                  </a:txBody>
                  <a:tcPr/>
                </a:tc>
                <a:tc>
                  <a:txBody>
                    <a:bodyPr/>
                    <a:lstStyle/>
                    <a:p>
                      <a:r>
                        <a:rPr lang="en-GB" dirty="0"/>
                        <a:t>Dataframe</a:t>
                      </a:r>
                    </a:p>
                  </a:txBody>
                  <a:tcPr/>
                </a:tc>
                <a:tc>
                  <a:txBody>
                    <a:bodyPr/>
                    <a:lstStyle/>
                    <a:p>
                      <a:r>
                        <a:rPr lang="en-GB" dirty="0"/>
                        <a:t>A single Dataframe, combined column-wise</a:t>
                      </a:r>
                    </a:p>
                  </a:txBody>
                  <a:tcPr/>
                </a:tc>
                <a:extLst>
                  <a:ext uri="{0D108BD9-81ED-4DB2-BD59-A6C34878D82A}">
                    <a16:rowId xmlns:a16="http://schemas.microsoft.com/office/drawing/2014/main" val="3580006452"/>
                  </a:ext>
                </a:extLst>
              </a:tr>
            </a:tbl>
          </a:graphicData>
        </a:graphic>
      </p:graphicFrame>
    </p:spTree>
    <p:extLst>
      <p:ext uri="{BB962C8B-B14F-4D97-AF65-F5344CB8AC3E}">
        <p14:creationId xmlns:p14="http://schemas.microsoft.com/office/powerpoint/2010/main" val="25898641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67813-F617-4CD0-8061-A36B4AE416AB}"/>
              </a:ext>
            </a:extLst>
          </p:cNvPr>
          <p:cNvSpPr>
            <a:spLocks noGrp="1"/>
          </p:cNvSpPr>
          <p:nvPr>
            <p:ph type="ctrTitle"/>
          </p:nvPr>
        </p:nvSpPr>
        <p:spPr/>
        <p:txBody>
          <a:bodyPr/>
          <a:lstStyle/>
          <a:p>
            <a:r>
              <a:rPr lang="en-GB" dirty="0"/>
              <a:t>Exercise 4: Introduction to map</a:t>
            </a:r>
          </a:p>
        </p:txBody>
      </p:sp>
      <p:sp>
        <p:nvSpPr>
          <p:cNvPr id="3" name="Text Placeholder 2">
            <a:extLst>
              <a:ext uri="{FF2B5EF4-FFF2-40B4-BE49-F238E27FC236}">
                <a16:creationId xmlns:a16="http://schemas.microsoft.com/office/drawing/2014/main" id="{B38950E9-1721-4127-A0F0-9B2DFDE965F9}"/>
              </a:ext>
            </a:extLst>
          </p:cNvPr>
          <p:cNvSpPr>
            <a:spLocks noGrp="1"/>
          </p:cNvSpPr>
          <p:nvPr>
            <p:ph type="body" sz="quarter" idx="16"/>
          </p:nvPr>
        </p:nvSpPr>
        <p:spPr/>
        <p:txBody>
          <a:bodyPr/>
          <a:lstStyle/>
          <a:p>
            <a:r>
              <a:rPr lang="en-GB" dirty="0"/>
              <a:t>Evaluate “</a:t>
            </a:r>
            <a:r>
              <a:rPr lang="en-GB" dirty="0" err="1"/>
              <a:t>my_function</a:t>
            </a:r>
            <a:r>
              <a:rPr lang="en-GB" dirty="0"/>
              <a:t>” with the values 1 through 10 by using map</a:t>
            </a:r>
          </a:p>
          <a:p>
            <a:r>
              <a:rPr lang="en-GB" dirty="0"/>
              <a:t>(You can use 1:10 to get the numbers 1 to 10, or </a:t>
            </a:r>
            <a:r>
              <a:rPr lang="en-GB" dirty="0" err="1"/>
              <a:t>seq</a:t>
            </a:r>
            <a:r>
              <a:rPr lang="en-GB" dirty="0"/>
              <a:t>(1, 10, 1), or c(1,2,3,4…))</a:t>
            </a:r>
          </a:p>
          <a:p>
            <a:endParaRPr lang="en-GB" dirty="0"/>
          </a:p>
          <a:p>
            <a:r>
              <a:rPr lang="en-GB" dirty="0"/>
              <a:t>map returns a list of values, which may not be the most useful type. Try changing your code to use </a:t>
            </a:r>
            <a:r>
              <a:rPr lang="en-GB" dirty="0" err="1"/>
              <a:t>map_dbl</a:t>
            </a:r>
            <a:r>
              <a:rPr lang="en-GB" dirty="0"/>
              <a:t> instead to get a vector of doubles</a:t>
            </a:r>
          </a:p>
          <a:p>
            <a:endParaRPr lang="en-GB" dirty="0"/>
          </a:p>
          <a:p>
            <a:r>
              <a:rPr lang="en-GB" dirty="0"/>
              <a:t>Try </a:t>
            </a:r>
            <a:r>
              <a:rPr lang="en-GB" dirty="0" err="1"/>
              <a:t>my_function</a:t>
            </a:r>
            <a:r>
              <a:rPr lang="en-GB" dirty="0"/>
              <a:t>(1:10), what are the results? Do they match what you got with </a:t>
            </a:r>
            <a:r>
              <a:rPr lang="en-GB" dirty="0" err="1"/>
              <a:t>map_dbl</a:t>
            </a:r>
            <a:r>
              <a:rPr lang="en-GB" dirty="0"/>
              <a:t>?</a:t>
            </a:r>
          </a:p>
          <a:p>
            <a:endParaRPr lang="en-GB" dirty="0"/>
          </a:p>
          <a:p>
            <a:r>
              <a:rPr lang="en-GB" dirty="0" err="1"/>
              <a:t>my_function</a:t>
            </a:r>
            <a:r>
              <a:rPr lang="en-GB" dirty="0"/>
              <a:t> is pretty simple – only one line of code. Try replacing </a:t>
            </a:r>
            <a:r>
              <a:rPr lang="en-GB" dirty="0" err="1"/>
              <a:t>my_function</a:t>
            </a:r>
            <a:r>
              <a:rPr lang="en-GB" dirty="0"/>
              <a:t> in the map calls with ~ 3*.x + 1, do you get the same results?</a:t>
            </a:r>
          </a:p>
        </p:txBody>
      </p:sp>
      <p:sp>
        <p:nvSpPr>
          <p:cNvPr id="4" name="Slide Number Placeholder 3">
            <a:extLst>
              <a:ext uri="{FF2B5EF4-FFF2-40B4-BE49-F238E27FC236}">
                <a16:creationId xmlns:a16="http://schemas.microsoft.com/office/drawing/2014/main" id="{2069A9D1-B94D-47F7-9AD0-5508D5A6A17A}"/>
              </a:ext>
            </a:extLst>
          </p:cNvPr>
          <p:cNvSpPr>
            <a:spLocks noGrp="1"/>
          </p:cNvSpPr>
          <p:nvPr>
            <p:ph type="sldNum" sz="quarter" idx="18"/>
          </p:nvPr>
        </p:nvSpPr>
        <p:spPr/>
        <p:txBody>
          <a:bodyPr/>
          <a:lstStyle/>
          <a:p>
            <a:fld id="{450B0164-1B0E-EC47-A805-AF4E4DD1E6D8}" type="slidenum">
              <a:rPr lang="en-US" smtClean="0"/>
              <a:pPr/>
              <a:t>18</a:t>
            </a:fld>
            <a:endParaRPr lang="en-US" dirty="0"/>
          </a:p>
        </p:txBody>
      </p:sp>
    </p:spTree>
    <p:extLst>
      <p:ext uri="{BB962C8B-B14F-4D97-AF65-F5344CB8AC3E}">
        <p14:creationId xmlns:p14="http://schemas.microsoft.com/office/powerpoint/2010/main" val="40634404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B3170-58D4-4359-93D4-090730F9FBE6}"/>
              </a:ext>
            </a:extLst>
          </p:cNvPr>
          <p:cNvSpPr>
            <a:spLocks noGrp="1"/>
          </p:cNvSpPr>
          <p:nvPr>
            <p:ph type="ctrTitle"/>
          </p:nvPr>
        </p:nvSpPr>
        <p:spPr/>
        <p:txBody>
          <a:bodyPr/>
          <a:lstStyle/>
          <a:p>
            <a:r>
              <a:rPr lang="en-GB" dirty="0"/>
              <a:t>Exercise 5: Map over all columns in a dataframe</a:t>
            </a:r>
          </a:p>
        </p:txBody>
      </p:sp>
      <p:sp>
        <p:nvSpPr>
          <p:cNvPr id="3" name="Text Placeholder 2">
            <a:extLst>
              <a:ext uri="{FF2B5EF4-FFF2-40B4-BE49-F238E27FC236}">
                <a16:creationId xmlns:a16="http://schemas.microsoft.com/office/drawing/2014/main" id="{0253FECA-EE36-4A56-9080-38A3DC322DCB}"/>
              </a:ext>
            </a:extLst>
          </p:cNvPr>
          <p:cNvSpPr>
            <a:spLocks noGrp="1"/>
          </p:cNvSpPr>
          <p:nvPr>
            <p:ph type="body" sz="quarter" idx="16"/>
          </p:nvPr>
        </p:nvSpPr>
        <p:spPr/>
        <p:txBody>
          <a:bodyPr/>
          <a:lstStyle/>
          <a:p>
            <a:r>
              <a:rPr lang="en-GB" dirty="0"/>
              <a:t>In exercise 2 you created a function called rescale, but then had to call this function once for each column. In exercise 4 you met map and </a:t>
            </a:r>
            <a:r>
              <a:rPr lang="en-GB" dirty="0" err="1"/>
              <a:t>map_dbl</a:t>
            </a:r>
            <a:r>
              <a:rPr lang="en-GB" dirty="0"/>
              <a:t>, but saw that you could just pass in the vector of values to the function without map and get the same results.</a:t>
            </a:r>
          </a:p>
          <a:p>
            <a:endParaRPr lang="en-GB" dirty="0"/>
          </a:p>
          <a:p>
            <a:r>
              <a:rPr lang="en-GB" dirty="0"/>
              <a:t>Try using </a:t>
            </a:r>
            <a:r>
              <a:rPr lang="en-GB" dirty="0" err="1"/>
              <a:t>map_dfr</a:t>
            </a:r>
            <a:r>
              <a:rPr lang="en-GB" dirty="0"/>
              <a:t> (</a:t>
            </a:r>
            <a:r>
              <a:rPr lang="en-GB" dirty="0" err="1"/>
              <a:t>dfr</a:t>
            </a:r>
            <a:r>
              <a:rPr lang="en-GB" dirty="0"/>
              <a:t>: data frame, combine by rows) with df and rescale.</a:t>
            </a:r>
          </a:p>
          <a:p>
            <a:endParaRPr lang="en-GB" dirty="0"/>
          </a:p>
          <a:p>
            <a:r>
              <a:rPr lang="en-GB" dirty="0"/>
              <a:t>Then try rescale(df). Do you get the same results now?</a:t>
            </a:r>
          </a:p>
          <a:p>
            <a:endParaRPr lang="en-GB" dirty="0"/>
          </a:p>
        </p:txBody>
      </p:sp>
      <p:sp>
        <p:nvSpPr>
          <p:cNvPr id="4" name="Slide Number Placeholder 3">
            <a:extLst>
              <a:ext uri="{FF2B5EF4-FFF2-40B4-BE49-F238E27FC236}">
                <a16:creationId xmlns:a16="http://schemas.microsoft.com/office/drawing/2014/main" id="{960B3B0C-DFCE-4BF9-9F55-EE396131EC3A}"/>
              </a:ext>
            </a:extLst>
          </p:cNvPr>
          <p:cNvSpPr>
            <a:spLocks noGrp="1"/>
          </p:cNvSpPr>
          <p:nvPr>
            <p:ph type="sldNum" sz="quarter" idx="18"/>
          </p:nvPr>
        </p:nvSpPr>
        <p:spPr/>
        <p:txBody>
          <a:bodyPr/>
          <a:lstStyle/>
          <a:p>
            <a:fld id="{450B0164-1B0E-EC47-A805-AF4E4DD1E6D8}" type="slidenum">
              <a:rPr lang="en-US" smtClean="0"/>
              <a:pPr/>
              <a:t>19</a:t>
            </a:fld>
            <a:endParaRPr lang="en-US" dirty="0"/>
          </a:p>
        </p:txBody>
      </p:sp>
    </p:spTree>
    <p:extLst>
      <p:ext uri="{BB962C8B-B14F-4D97-AF65-F5344CB8AC3E}">
        <p14:creationId xmlns:p14="http://schemas.microsoft.com/office/powerpoint/2010/main" val="3886992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DA0051D-0317-4445-8918-982EC271D12E}"/>
              </a:ext>
            </a:extLst>
          </p:cNvPr>
          <p:cNvSpPr>
            <a:spLocks noGrp="1"/>
          </p:cNvSpPr>
          <p:nvPr>
            <p:ph type="ctrTitle"/>
          </p:nvPr>
        </p:nvSpPr>
        <p:spPr/>
        <p:txBody>
          <a:bodyPr/>
          <a:lstStyle/>
          <a:p>
            <a:r>
              <a:rPr lang="en-GB" dirty="0"/>
              <a:t>About me</a:t>
            </a:r>
          </a:p>
        </p:txBody>
      </p:sp>
      <p:sp>
        <p:nvSpPr>
          <p:cNvPr id="6" name="Text Placeholder 5">
            <a:extLst>
              <a:ext uri="{FF2B5EF4-FFF2-40B4-BE49-F238E27FC236}">
                <a16:creationId xmlns:a16="http://schemas.microsoft.com/office/drawing/2014/main" id="{2D819F4C-C459-4584-BFC7-76F2FEBFE59C}"/>
              </a:ext>
            </a:extLst>
          </p:cNvPr>
          <p:cNvSpPr>
            <a:spLocks noGrp="1"/>
          </p:cNvSpPr>
          <p:nvPr>
            <p:ph type="body" sz="quarter" idx="16"/>
          </p:nvPr>
        </p:nvSpPr>
        <p:spPr/>
        <p:txBody>
          <a:bodyPr/>
          <a:lstStyle/>
          <a:p>
            <a:r>
              <a:rPr lang="en-GB" dirty="0"/>
              <a:t>Tom Jemmett</a:t>
            </a:r>
          </a:p>
          <a:p>
            <a:pPr marL="342900" indent="-342900">
              <a:buFont typeface="Arial" panose="020B0604020202020204" pitchFamily="34" charset="0"/>
              <a:buChar char="•"/>
            </a:pPr>
            <a:r>
              <a:rPr lang="en-GB" dirty="0"/>
              <a:t>Senior Healthcare Analyst @ Strategy Unit</a:t>
            </a:r>
          </a:p>
          <a:p>
            <a:pPr marL="342900" indent="-342900">
              <a:buFont typeface="Arial" panose="020B0604020202020204" pitchFamily="34" charset="0"/>
              <a:buChar char="•"/>
            </a:pPr>
            <a:r>
              <a:rPr lang="en-GB" dirty="0"/>
              <a:t>Previously Information Analyst in NHS Trusts</a:t>
            </a:r>
          </a:p>
          <a:p>
            <a:pPr marL="342900" indent="-342900">
              <a:buFont typeface="Arial" panose="020B0604020202020204" pitchFamily="34" charset="0"/>
              <a:buChar char="•"/>
            </a:pPr>
            <a:r>
              <a:rPr lang="en-GB" dirty="0"/>
              <a:t>BSc in Computer Science and Pure Mathematics</a:t>
            </a:r>
          </a:p>
          <a:p>
            <a:pPr marL="342900" indent="-342900">
              <a:buFont typeface="Arial" panose="020B0604020202020204" pitchFamily="34" charset="0"/>
              <a:buChar char="•"/>
            </a:pPr>
            <a:r>
              <a:rPr lang="en-GB" dirty="0"/>
              <a:t>MBCS / AMIMA</a:t>
            </a:r>
          </a:p>
        </p:txBody>
      </p:sp>
      <p:sp>
        <p:nvSpPr>
          <p:cNvPr id="4" name="Slide Number Placeholder 3">
            <a:extLst>
              <a:ext uri="{FF2B5EF4-FFF2-40B4-BE49-F238E27FC236}">
                <a16:creationId xmlns:a16="http://schemas.microsoft.com/office/drawing/2014/main" id="{94C25949-C131-4802-A43A-9CFF072F12E2}"/>
              </a:ext>
            </a:extLst>
          </p:cNvPr>
          <p:cNvSpPr>
            <a:spLocks noGrp="1"/>
          </p:cNvSpPr>
          <p:nvPr>
            <p:ph type="sldNum" sz="quarter" idx="18"/>
          </p:nvPr>
        </p:nvSpPr>
        <p:spPr/>
        <p:txBody>
          <a:bodyPr/>
          <a:lstStyle/>
          <a:p>
            <a:fld id="{450B0164-1B0E-EC47-A805-AF4E4DD1E6D8}" type="slidenum">
              <a:rPr lang="en-US" smtClean="0"/>
              <a:pPr/>
              <a:t>2</a:t>
            </a:fld>
            <a:endParaRPr lang="en-US" dirty="0"/>
          </a:p>
        </p:txBody>
      </p:sp>
    </p:spTree>
    <p:extLst>
      <p:ext uri="{BB962C8B-B14F-4D97-AF65-F5344CB8AC3E}">
        <p14:creationId xmlns:p14="http://schemas.microsoft.com/office/powerpoint/2010/main" val="7458298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BFD50-7086-49FD-BB24-4F7445702F6E}"/>
              </a:ext>
            </a:extLst>
          </p:cNvPr>
          <p:cNvSpPr>
            <a:spLocks noGrp="1"/>
          </p:cNvSpPr>
          <p:nvPr>
            <p:ph type="ctrTitle"/>
          </p:nvPr>
        </p:nvSpPr>
        <p:spPr/>
        <p:txBody>
          <a:bodyPr/>
          <a:lstStyle/>
          <a:p>
            <a:r>
              <a:rPr lang="en-GB" dirty="0"/>
              <a:t>Exercise 6: Reading multiple csv’s</a:t>
            </a:r>
          </a:p>
        </p:txBody>
      </p:sp>
      <p:sp>
        <p:nvSpPr>
          <p:cNvPr id="3" name="Text Placeholder 2">
            <a:extLst>
              <a:ext uri="{FF2B5EF4-FFF2-40B4-BE49-F238E27FC236}">
                <a16:creationId xmlns:a16="http://schemas.microsoft.com/office/drawing/2014/main" id="{3AE09B2D-A1C5-4A92-8902-F47B3B7AC04A}"/>
              </a:ext>
            </a:extLst>
          </p:cNvPr>
          <p:cNvSpPr>
            <a:spLocks noGrp="1"/>
          </p:cNvSpPr>
          <p:nvPr>
            <p:ph type="body" sz="quarter" idx="16"/>
          </p:nvPr>
        </p:nvSpPr>
        <p:spPr/>
        <p:txBody>
          <a:bodyPr/>
          <a:lstStyle/>
          <a:p>
            <a:r>
              <a:rPr lang="en-GB" dirty="0"/>
              <a:t>Sometimes you will have a folder full of csv’s that all have the same data structure (for example, you have data separated by month into csv’s). Loading all of these manually is a pain, and is likely to introduce bugs such as loading a file twice, or not at all!</a:t>
            </a:r>
          </a:p>
          <a:p>
            <a:r>
              <a:rPr lang="en-GB" dirty="0"/>
              <a:t>Try using a combination of the </a:t>
            </a:r>
            <a:r>
              <a:rPr lang="en-GB" dirty="0" err="1"/>
              <a:t>dir</a:t>
            </a:r>
            <a:r>
              <a:rPr lang="en-GB" dirty="0"/>
              <a:t> function to list all of the files in a directory and the </a:t>
            </a:r>
            <a:r>
              <a:rPr lang="en-GB" dirty="0" err="1"/>
              <a:t>map_dfr</a:t>
            </a:r>
            <a:r>
              <a:rPr lang="en-GB" dirty="0"/>
              <a:t> function to read in the files</a:t>
            </a:r>
          </a:p>
        </p:txBody>
      </p:sp>
      <p:sp>
        <p:nvSpPr>
          <p:cNvPr id="4" name="Slide Number Placeholder 3">
            <a:extLst>
              <a:ext uri="{FF2B5EF4-FFF2-40B4-BE49-F238E27FC236}">
                <a16:creationId xmlns:a16="http://schemas.microsoft.com/office/drawing/2014/main" id="{2DEFCE71-8E90-4FEE-9AAF-8D9C919CA49E}"/>
              </a:ext>
            </a:extLst>
          </p:cNvPr>
          <p:cNvSpPr>
            <a:spLocks noGrp="1"/>
          </p:cNvSpPr>
          <p:nvPr>
            <p:ph type="sldNum" sz="quarter" idx="18"/>
          </p:nvPr>
        </p:nvSpPr>
        <p:spPr/>
        <p:txBody>
          <a:bodyPr/>
          <a:lstStyle/>
          <a:p>
            <a:fld id="{450B0164-1B0E-EC47-A805-AF4E4DD1E6D8}" type="slidenum">
              <a:rPr lang="en-US" smtClean="0"/>
              <a:pPr/>
              <a:t>20</a:t>
            </a:fld>
            <a:endParaRPr lang="en-US" dirty="0"/>
          </a:p>
        </p:txBody>
      </p:sp>
    </p:spTree>
    <p:extLst>
      <p:ext uri="{BB962C8B-B14F-4D97-AF65-F5344CB8AC3E}">
        <p14:creationId xmlns:p14="http://schemas.microsoft.com/office/powerpoint/2010/main" val="12761411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57D13C3-4376-4A50-A0E7-421F519B1F2D}"/>
              </a:ext>
            </a:extLst>
          </p:cNvPr>
          <p:cNvSpPr>
            <a:spLocks noGrp="1"/>
          </p:cNvSpPr>
          <p:nvPr>
            <p:ph type="ctrTitle"/>
          </p:nvPr>
        </p:nvSpPr>
        <p:spPr/>
        <p:txBody>
          <a:bodyPr/>
          <a:lstStyle/>
          <a:p>
            <a:r>
              <a:rPr lang="en-GB" dirty="0"/>
              <a:t>Other map variants</a:t>
            </a:r>
          </a:p>
        </p:txBody>
      </p:sp>
      <p:sp>
        <p:nvSpPr>
          <p:cNvPr id="6" name="Text Placeholder 5">
            <a:extLst>
              <a:ext uri="{FF2B5EF4-FFF2-40B4-BE49-F238E27FC236}">
                <a16:creationId xmlns:a16="http://schemas.microsoft.com/office/drawing/2014/main" id="{DE942D27-4C16-4173-9B06-D89C3E09579F}"/>
              </a:ext>
            </a:extLst>
          </p:cNvPr>
          <p:cNvSpPr>
            <a:spLocks noGrp="1"/>
          </p:cNvSpPr>
          <p:nvPr>
            <p:ph type="body" sz="quarter" idx="16"/>
          </p:nvPr>
        </p:nvSpPr>
        <p:spPr/>
        <p:txBody>
          <a:bodyPr/>
          <a:lstStyle/>
          <a:p>
            <a:r>
              <a:rPr lang="en-GB" dirty="0"/>
              <a:t>The map function works with vectors (single values) or each item in a list one by one, but what if you have multiple values to map over?</a:t>
            </a:r>
          </a:p>
          <a:p>
            <a:pPr marL="342900" indent="-342900">
              <a:buFont typeface="Arial" panose="020B0604020202020204" pitchFamily="34" charset="0"/>
              <a:buChar char="•"/>
            </a:pPr>
            <a:r>
              <a:rPr lang="en-GB" dirty="0"/>
              <a:t>If you have two vectors of values, and a function that takes two arguments then you can use the map2 function, which looks like:</a:t>
            </a:r>
          </a:p>
          <a:p>
            <a:r>
              <a:rPr lang="en-GB" dirty="0"/>
              <a:t>	map2(.x, .y, .f, …)</a:t>
            </a:r>
          </a:p>
          <a:p>
            <a:pPr marL="342900" indent="-342900">
              <a:buFont typeface="Arial" panose="020B0604020202020204" pitchFamily="34" charset="0"/>
              <a:buChar char="•"/>
            </a:pPr>
            <a:r>
              <a:rPr lang="en-GB" dirty="0"/>
              <a:t>If you have multiple vectors, then put them into a list (or a dataframe) and use the </a:t>
            </a:r>
            <a:r>
              <a:rPr lang="en-GB" dirty="0" err="1"/>
              <a:t>pmap</a:t>
            </a:r>
            <a:r>
              <a:rPr lang="en-GB" dirty="0"/>
              <a:t> function, which looks like:</a:t>
            </a:r>
          </a:p>
          <a:p>
            <a:pPr lvl="1" indent="0">
              <a:buNone/>
            </a:pPr>
            <a:r>
              <a:rPr lang="en-GB" dirty="0"/>
              <a:t>	</a:t>
            </a:r>
            <a:r>
              <a:rPr lang="en-GB" dirty="0" err="1"/>
              <a:t>pmap</a:t>
            </a:r>
            <a:r>
              <a:rPr lang="en-GB" dirty="0"/>
              <a:t>(.l, .f, …)</a:t>
            </a:r>
          </a:p>
          <a:p>
            <a:pPr marL="342900" indent="-342900">
              <a:buFont typeface="Arial" panose="020B0604020202020204" pitchFamily="34" charset="0"/>
              <a:buChar char="•"/>
            </a:pPr>
            <a:r>
              <a:rPr lang="en-GB" dirty="0"/>
              <a:t>If you don’t care about the output of the function, but are interested in the side-effects (for example, saving plots) then you can use the walk functions, which look like: </a:t>
            </a:r>
            <a:r>
              <a:rPr lang="en-GB" sz="1600" i="1" dirty="0"/>
              <a:t>(these functions silently return either .x or .l)</a:t>
            </a:r>
            <a:endParaRPr lang="en-GB" i="1" dirty="0"/>
          </a:p>
          <a:p>
            <a:pPr lvl="1" indent="0">
              <a:buNone/>
            </a:pPr>
            <a:r>
              <a:rPr lang="en-GB" dirty="0"/>
              <a:t>	walk(.x, .f, …)		walk2(.x, .y, .f, …)			</a:t>
            </a:r>
            <a:r>
              <a:rPr lang="en-GB" dirty="0" err="1"/>
              <a:t>pwalk</a:t>
            </a:r>
            <a:r>
              <a:rPr lang="en-GB" dirty="0"/>
              <a:t>(.l, .f, …)</a:t>
            </a:r>
          </a:p>
        </p:txBody>
      </p:sp>
      <p:sp>
        <p:nvSpPr>
          <p:cNvPr id="4" name="Slide Number Placeholder 3">
            <a:extLst>
              <a:ext uri="{FF2B5EF4-FFF2-40B4-BE49-F238E27FC236}">
                <a16:creationId xmlns:a16="http://schemas.microsoft.com/office/drawing/2014/main" id="{B2D6CAF1-9634-4F70-96C1-EFC4969AFE28}"/>
              </a:ext>
            </a:extLst>
          </p:cNvPr>
          <p:cNvSpPr>
            <a:spLocks noGrp="1"/>
          </p:cNvSpPr>
          <p:nvPr>
            <p:ph type="sldNum" sz="quarter" idx="18"/>
          </p:nvPr>
        </p:nvSpPr>
        <p:spPr/>
        <p:txBody>
          <a:bodyPr/>
          <a:lstStyle/>
          <a:p>
            <a:fld id="{450B0164-1B0E-EC47-A805-AF4E4DD1E6D8}" type="slidenum">
              <a:rPr lang="en-US" smtClean="0"/>
              <a:pPr/>
              <a:t>21</a:t>
            </a:fld>
            <a:endParaRPr lang="en-US" dirty="0"/>
          </a:p>
        </p:txBody>
      </p:sp>
    </p:spTree>
    <p:extLst>
      <p:ext uri="{BB962C8B-B14F-4D97-AF65-F5344CB8AC3E}">
        <p14:creationId xmlns:p14="http://schemas.microsoft.com/office/powerpoint/2010/main" val="13923786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994B8-5BE9-4357-A467-CEB4E233C803}"/>
              </a:ext>
            </a:extLst>
          </p:cNvPr>
          <p:cNvSpPr>
            <a:spLocks noGrp="1"/>
          </p:cNvSpPr>
          <p:nvPr>
            <p:ph type="ctrTitle"/>
          </p:nvPr>
        </p:nvSpPr>
        <p:spPr/>
        <p:txBody>
          <a:bodyPr/>
          <a:lstStyle/>
          <a:p>
            <a:r>
              <a:rPr lang="en-GB" dirty="0"/>
              <a:t>Other map variants continued</a:t>
            </a:r>
          </a:p>
        </p:txBody>
      </p:sp>
      <p:sp>
        <p:nvSpPr>
          <p:cNvPr id="5" name="Text Placeholder 4">
            <a:extLst>
              <a:ext uri="{FF2B5EF4-FFF2-40B4-BE49-F238E27FC236}">
                <a16:creationId xmlns:a16="http://schemas.microsoft.com/office/drawing/2014/main" id="{6C844938-7F4C-4074-8ECE-36202B26683A}"/>
              </a:ext>
            </a:extLst>
          </p:cNvPr>
          <p:cNvSpPr>
            <a:spLocks noGrp="1"/>
          </p:cNvSpPr>
          <p:nvPr>
            <p:ph type="body" sz="quarter" idx="16"/>
          </p:nvPr>
        </p:nvSpPr>
        <p:spPr/>
        <p:txBody>
          <a:bodyPr/>
          <a:lstStyle/>
          <a:p>
            <a:r>
              <a:rPr lang="en-GB" dirty="0"/>
              <a:t>All of the map variants (map2, </a:t>
            </a:r>
            <a:r>
              <a:rPr lang="en-GB" dirty="0" err="1"/>
              <a:t>pmap</a:t>
            </a:r>
            <a:r>
              <a:rPr lang="en-GB" dirty="0"/>
              <a:t>, walk…) are designed in the same way as the map functions, so you also have map2_dbl, </a:t>
            </a:r>
            <a:r>
              <a:rPr lang="en-GB" dirty="0" err="1"/>
              <a:t>pmap_dfr</a:t>
            </a:r>
            <a:r>
              <a:rPr lang="en-GB" dirty="0"/>
              <a:t>, etc.</a:t>
            </a:r>
          </a:p>
          <a:p>
            <a:r>
              <a:rPr lang="en-GB" dirty="0"/>
              <a:t>The “Advanced R” book describe the map family of functions as having an “orthogonal design”:</a:t>
            </a:r>
          </a:p>
          <a:p>
            <a:endParaRPr lang="en-GB" dirty="0"/>
          </a:p>
        </p:txBody>
      </p:sp>
      <p:sp>
        <p:nvSpPr>
          <p:cNvPr id="4" name="Slide Number Placeholder 3">
            <a:extLst>
              <a:ext uri="{FF2B5EF4-FFF2-40B4-BE49-F238E27FC236}">
                <a16:creationId xmlns:a16="http://schemas.microsoft.com/office/drawing/2014/main" id="{C42DDDA4-8424-48EE-8341-C9EB5F4A8C1F}"/>
              </a:ext>
            </a:extLst>
          </p:cNvPr>
          <p:cNvSpPr>
            <a:spLocks noGrp="1"/>
          </p:cNvSpPr>
          <p:nvPr>
            <p:ph type="sldNum" sz="quarter" idx="18"/>
          </p:nvPr>
        </p:nvSpPr>
        <p:spPr/>
        <p:txBody>
          <a:bodyPr/>
          <a:lstStyle/>
          <a:p>
            <a:fld id="{450B0164-1B0E-EC47-A805-AF4E4DD1E6D8}" type="slidenum">
              <a:rPr lang="en-US" smtClean="0"/>
              <a:pPr/>
              <a:t>22</a:t>
            </a:fld>
            <a:endParaRPr lang="en-US" dirty="0"/>
          </a:p>
        </p:txBody>
      </p:sp>
      <p:graphicFrame>
        <p:nvGraphicFramePr>
          <p:cNvPr id="8" name="Table 7">
            <a:extLst>
              <a:ext uri="{FF2B5EF4-FFF2-40B4-BE49-F238E27FC236}">
                <a16:creationId xmlns:a16="http://schemas.microsoft.com/office/drawing/2014/main" id="{44D01B3D-A893-4610-97ED-17D004714424}"/>
              </a:ext>
            </a:extLst>
          </p:cNvPr>
          <p:cNvGraphicFramePr>
            <a:graphicFrameLocks noGrp="1"/>
          </p:cNvGraphicFramePr>
          <p:nvPr>
            <p:extLst>
              <p:ext uri="{D42A27DB-BD31-4B8C-83A1-F6EECF244321}">
                <p14:modId xmlns:p14="http://schemas.microsoft.com/office/powerpoint/2010/main" val="738360467"/>
              </p:ext>
            </p:extLst>
          </p:nvPr>
        </p:nvGraphicFramePr>
        <p:xfrm>
          <a:off x="666102" y="3263706"/>
          <a:ext cx="9359900" cy="3816236"/>
        </p:xfrm>
        <a:graphic>
          <a:graphicData uri="http://schemas.openxmlformats.org/drawingml/2006/table">
            <a:tbl>
              <a:tblPr/>
              <a:tblGrid>
                <a:gridCol w="1871980">
                  <a:extLst>
                    <a:ext uri="{9D8B030D-6E8A-4147-A177-3AD203B41FA5}">
                      <a16:colId xmlns:a16="http://schemas.microsoft.com/office/drawing/2014/main" val="2395930288"/>
                    </a:ext>
                  </a:extLst>
                </a:gridCol>
                <a:gridCol w="1871980">
                  <a:extLst>
                    <a:ext uri="{9D8B030D-6E8A-4147-A177-3AD203B41FA5}">
                      <a16:colId xmlns:a16="http://schemas.microsoft.com/office/drawing/2014/main" val="2012833214"/>
                    </a:ext>
                  </a:extLst>
                </a:gridCol>
                <a:gridCol w="1871980">
                  <a:extLst>
                    <a:ext uri="{9D8B030D-6E8A-4147-A177-3AD203B41FA5}">
                      <a16:colId xmlns:a16="http://schemas.microsoft.com/office/drawing/2014/main" val="145130629"/>
                    </a:ext>
                  </a:extLst>
                </a:gridCol>
                <a:gridCol w="1871980">
                  <a:extLst>
                    <a:ext uri="{9D8B030D-6E8A-4147-A177-3AD203B41FA5}">
                      <a16:colId xmlns:a16="http://schemas.microsoft.com/office/drawing/2014/main" val="414210769"/>
                    </a:ext>
                  </a:extLst>
                </a:gridCol>
                <a:gridCol w="1871980">
                  <a:extLst>
                    <a:ext uri="{9D8B030D-6E8A-4147-A177-3AD203B41FA5}">
                      <a16:colId xmlns:a16="http://schemas.microsoft.com/office/drawing/2014/main" val="2056756485"/>
                    </a:ext>
                  </a:extLst>
                </a:gridCol>
              </a:tblGrid>
              <a:tr h="553877">
                <a:tc>
                  <a:txBody>
                    <a:bodyPr/>
                    <a:lstStyle/>
                    <a:p>
                      <a:endParaRPr lang="en-GB" sz="1700" b="1">
                        <a:effectLst/>
                      </a:endParaRP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b="1">
                          <a:effectLst/>
                        </a:rPr>
                        <a:t>List</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b="1">
                          <a:effectLst/>
                        </a:rPr>
                        <a:t>Atomic</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b="1">
                          <a:effectLst/>
                        </a:rPr>
                        <a:t>Same type</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b="1">
                          <a:effectLst/>
                        </a:rPr>
                        <a:t>Nothing</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387456751"/>
                  </a:ext>
                </a:extLst>
              </a:tr>
              <a:tr h="728352">
                <a:tc>
                  <a:txBody>
                    <a:bodyPr/>
                    <a:lstStyle/>
                    <a:p>
                      <a:r>
                        <a:rPr lang="en-GB" sz="1700">
                          <a:effectLst/>
                        </a:rPr>
                        <a:t>One argument</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a:effectLst/>
                        </a:rPr>
                        <a:t>map()</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a:effectLst/>
                        </a:rPr>
                        <a:t>map_lgl(), …</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a:effectLst/>
                        </a:rPr>
                        <a:t>modify()</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a:effectLst/>
                        </a:rPr>
                        <a:t>walk()</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774137657"/>
                  </a:ext>
                </a:extLst>
              </a:tr>
              <a:tr h="728352">
                <a:tc>
                  <a:txBody>
                    <a:bodyPr/>
                    <a:lstStyle/>
                    <a:p>
                      <a:r>
                        <a:rPr lang="en-GB" sz="1700">
                          <a:effectLst/>
                        </a:rPr>
                        <a:t>Two arguments</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8F8F8"/>
                    </a:solidFill>
                  </a:tcPr>
                </a:tc>
                <a:tc>
                  <a:txBody>
                    <a:bodyPr/>
                    <a:lstStyle/>
                    <a:p>
                      <a:r>
                        <a:rPr lang="en-GB" sz="1700">
                          <a:effectLst/>
                        </a:rPr>
                        <a:t>map2()</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8F8F8"/>
                    </a:solidFill>
                  </a:tcPr>
                </a:tc>
                <a:tc>
                  <a:txBody>
                    <a:bodyPr/>
                    <a:lstStyle/>
                    <a:p>
                      <a:r>
                        <a:rPr lang="en-GB" sz="1700">
                          <a:effectLst/>
                        </a:rPr>
                        <a:t>map2_lgl(), …</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8F8F8"/>
                    </a:solidFill>
                  </a:tcPr>
                </a:tc>
                <a:tc>
                  <a:txBody>
                    <a:bodyPr/>
                    <a:lstStyle/>
                    <a:p>
                      <a:r>
                        <a:rPr lang="en-GB" sz="1700">
                          <a:effectLst/>
                        </a:rPr>
                        <a:t>modify2()</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8F8F8"/>
                    </a:solidFill>
                  </a:tcPr>
                </a:tc>
                <a:tc>
                  <a:txBody>
                    <a:bodyPr/>
                    <a:lstStyle/>
                    <a:p>
                      <a:r>
                        <a:rPr lang="en-GB" sz="1700">
                          <a:effectLst/>
                        </a:rPr>
                        <a:t>walk2()</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8F8F8"/>
                    </a:solidFill>
                  </a:tcPr>
                </a:tc>
                <a:extLst>
                  <a:ext uri="{0D108BD9-81ED-4DB2-BD59-A6C34878D82A}">
                    <a16:rowId xmlns:a16="http://schemas.microsoft.com/office/drawing/2014/main" val="1760204654"/>
                  </a:ext>
                </a:extLst>
              </a:tr>
              <a:tr h="1077303">
                <a:tc>
                  <a:txBody>
                    <a:bodyPr/>
                    <a:lstStyle/>
                    <a:p>
                      <a:r>
                        <a:rPr lang="en-GB" sz="1700">
                          <a:effectLst/>
                        </a:rPr>
                        <a:t>One argument + index</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a:effectLst/>
                        </a:rPr>
                        <a:t>imap()</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a:effectLst/>
                        </a:rPr>
                        <a:t>imap_lgl(), …</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a:effectLst/>
                        </a:rPr>
                        <a:t>imodify()</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tc>
                  <a:txBody>
                    <a:bodyPr/>
                    <a:lstStyle/>
                    <a:p>
                      <a:r>
                        <a:rPr lang="en-GB" sz="1700">
                          <a:effectLst/>
                        </a:rPr>
                        <a:t>iwalk()</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4763"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959469071"/>
                  </a:ext>
                </a:extLst>
              </a:tr>
              <a:tr h="728352">
                <a:tc>
                  <a:txBody>
                    <a:bodyPr/>
                    <a:lstStyle/>
                    <a:p>
                      <a:pPr algn="l"/>
                      <a:r>
                        <a:rPr lang="en-GB" sz="1700" b="0" i="0">
                          <a:solidFill>
                            <a:srgbClr val="333333"/>
                          </a:solidFill>
                          <a:effectLst/>
                          <a:latin typeface="Helvetica Neue"/>
                        </a:rPr>
                        <a:t>N arguments</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8F8F8"/>
                    </a:solidFill>
                  </a:tcPr>
                </a:tc>
                <a:tc>
                  <a:txBody>
                    <a:bodyPr/>
                    <a:lstStyle/>
                    <a:p>
                      <a:pPr algn="l"/>
                      <a:r>
                        <a:rPr lang="en-GB" sz="1700" b="0" i="0">
                          <a:solidFill>
                            <a:srgbClr val="333333"/>
                          </a:solidFill>
                          <a:effectLst/>
                          <a:latin typeface="Helvetica Neue"/>
                        </a:rPr>
                        <a:t>pmap()</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8F8F8"/>
                    </a:solidFill>
                  </a:tcPr>
                </a:tc>
                <a:tc>
                  <a:txBody>
                    <a:bodyPr/>
                    <a:lstStyle/>
                    <a:p>
                      <a:pPr algn="l"/>
                      <a:r>
                        <a:rPr lang="en-GB" sz="1700" b="0" i="0">
                          <a:solidFill>
                            <a:srgbClr val="333333"/>
                          </a:solidFill>
                          <a:effectLst/>
                          <a:latin typeface="Helvetica Neue"/>
                        </a:rPr>
                        <a:t>pmap_lgl(), …</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8F8F8"/>
                    </a:solidFill>
                  </a:tcPr>
                </a:tc>
                <a:tc>
                  <a:txBody>
                    <a:bodyPr/>
                    <a:lstStyle/>
                    <a:p>
                      <a:pPr algn="l"/>
                      <a:r>
                        <a:rPr lang="en-GB" sz="1700" b="0" i="0">
                          <a:solidFill>
                            <a:srgbClr val="333333"/>
                          </a:solidFill>
                          <a:effectLst/>
                          <a:latin typeface="Helvetica Neue"/>
                        </a:rPr>
                        <a:t>—</a:t>
                      </a:r>
                    </a:p>
                  </a:txBody>
                  <a:tcPr marL="48985" marR="48985" marT="22608" marB="22608" anchor="ctr">
                    <a:lnL>
                      <a:noFill/>
                    </a:lnL>
                    <a:lnR>
                      <a:noFill/>
                    </a:lnR>
                    <a:lnT w="4763"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8F8F8"/>
                    </a:solidFill>
                  </a:tcPr>
                </a:tc>
                <a:tc>
                  <a:txBody>
                    <a:bodyPr/>
                    <a:lstStyle/>
                    <a:p>
                      <a:endParaRPr lang="en-GB" sz="1700" dirty="0"/>
                    </a:p>
                  </a:txBody>
                  <a:tcPr marL="72346" marR="72346" marT="36173" marB="36173">
                    <a:lnL>
                      <a:noFill/>
                    </a:lnL>
                    <a:lnT w="4763" cap="flat" cmpd="sng" algn="ctr">
                      <a:solidFill>
                        <a:srgbClr val="DDDDDD"/>
                      </a:solidFill>
                      <a:prstDash val="solid"/>
                      <a:round/>
                      <a:headEnd type="none" w="med" len="med"/>
                      <a:tailEnd type="none" w="med" len="med"/>
                    </a:lnT>
                  </a:tcPr>
                </a:tc>
                <a:extLst>
                  <a:ext uri="{0D108BD9-81ED-4DB2-BD59-A6C34878D82A}">
                    <a16:rowId xmlns:a16="http://schemas.microsoft.com/office/drawing/2014/main" val="890580876"/>
                  </a:ext>
                </a:extLst>
              </a:tr>
            </a:tbl>
          </a:graphicData>
        </a:graphic>
      </p:graphicFrame>
    </p:spTree>
    <p:extLst>
      <p:ext uri="{BB962C8B-B14F-4D97-AF65-F5344CB8AC3E}">
        <p14:creationId xmlns:p14="http://schemas.microsoft.com/office/powerpoint/2010/main" val="7420085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5032A-B1CD-4B48-9D72-D88D86E7B87D}"/>
              </a:ext>
            </a:extLst>
          </p:cNvPr>
          <p:cNvSpPr>
            <a:spLocks noGrp="1"/>
          </p:cNvSpPr>
          <p:nvPr>
            <p:ph type="ctrTitle"/>
          </p:nvPr>
        </p:nvSpPr>
        <p:spPr/>
        <p:txBody>
          <a:bodyPr/>
          <a:lstStyle/>
          <a:p>
            <a:r>
              <a:rPr lang="en-GB" dirty="0"/>
              <a:t>Exercise 7: map2 to calculate </a:t>
            </a:r>
            <a:r>
              <a:rPr lang="en-GB" dirty="0" err="1"/>
              <a:t>rowwise</a:t>
            </a:r>
            <a:r>
              <a:rPr lang="en-GB" dirty="0"/>
              <a:t> minimum </a:t>
            </a:r>
          </a:p>
        </p:txBody>
      </p:sp>
      <p:sp>
        <p:nvSpPr>
          <p:cNvPr id="3" name="Text Placeholder 2">
            <a:extLst>
              <a:ext uri="{FF2B5EF4-FFF2-40B4-BE49-F238E27FC236}">
                <a16:creationId xmlns:a16="http://schemas.microsoft.com/office/drawing/2014/main" id="{7AC3C54C-15C2-4BC9-A571-7CC111808B7D}"/>
              </a:ext>
            </a:extLst>
          </p:cNvPr>
          <p:cNvSpPr>
            <a:spLocks noGrp="1"/>
          </p:cNvSpPr>
          <p:nvPr>
            <p:ph type="body" sz="quarter" idx="16"/>
          </p:nvPr>
        </p:nvSpPr>
        <p:spPr/>
        <p:txBody>
          <a:bodyPr/>
          <a:lstStyle/>
          <a:p>
            <a:r>
              <a:rPr lang="en-GB" dirty="0"/>
              <a:t>Because of the way </a:t>
            </a:r>
            <a:r>
              <a:rPr lang="en-GB" dirty="0" err="1"/>
              <a:t>dplyr’s</a:t>
            </a:r>
            <a:r>
              <a:rPr lang="en-GB" dirty="0"/>
              <a:t> mutate function is designed, if you wanted to calculate the minimum values in a row naively you will instead get the minimum value in all of the rows/columns.</a:t>
            </a:r>
          </a:p>
          <a:p>
            <a:r>
              <a:rPr lang="en-GB" dirty="0"/>
              <a:t>The typical solutions to this problem would be to resort to messy techniques like pivoting/grouping/calculating/unpivoting the data, or by introducing a new grouping using the </a:t>
            </a:r>
            <a:r>
              <a:rPr lang="en-GB" dirty="0" err="1"/>
              <a:t>rowwise</a:t>
            </a:r>
            <a:r>
              <a:rPr lang="en-GB" dirty="0"/>
              <a:t> function.</a:t>
            </a:r>
          </a:p>
          <a:p>
            <a:r>
              <a:rPr lang="en-GB" dirty="0"/>
              <a:t>Fortunately, map2 can simplify this by iteratively working row by row. Try using map2 to work out the </a:t>
            </a:r>
            <a:r>
              <a:rPr lang="en-GB" dirty="0" err="1"/>
              <a:t>rowwise</a:t>
            </a:r>
            <a:r>
              <a:rPr lang="en-GB" dirty="0"/>
              <a:t> minimum value in the table.</a:t>
            </a:r>
          </a:p>
        </p:txBody>
      </p:sp>
      <p:sp>
        <p:nvSpPr>
          <p:cNvPr id="4" name="Slide Number Placeholder 3">
            <a:extLst>
              <a:ext uri="{FF2B5EF4-FFF2-40B4-BE49-F238E27FC236}">
                <a16:creationId xmlns:a16="http://schemas.microsoft.com/office/drawing/2014/main" id="{A29D1E9A-97D7-4030-8257-C61C800AED3B}"/>
              </a:ext>
            </a:extLst>
          </p:cNvPr>
          <p:cNvSpPr>
            <a:spLocks noGrp="1"/>
          </p:cNvSpPr>
          <p:nvPr>
            <p:ph type="sldNum" sz="quarter" idx="18"/>
          </p:nvPr>
        </p:nvSpPr>
        <p:spPr/>
        <p:txBody>
          <a:bodyPr/>
          <a:lstStyle/>
          <a:p>
            <a:fld id="{450B0164-1B0E-EC47-A805-AF4E4DD1E6D8}" type="slidenum">
              <a:rPr lang="en-US" smtClean="0"/>
              <a:pPr/>
              <a:t>23</a:t>
            </a:fld>
            <a:endParaRPr lang="en-US" dirty="0"/>
          </a:p>
        </p:txBody>
      </p:sp>
    </p:spTree>
    <p:extLst>
      <p:ext uri="{BB962C8B-B14F-4D97-AF65-F5344CB8AC3E}">
        <p14:creationId xmlns:p14="http://schemas.microsoft.com/office/powerpoint/2010/main" val="36476678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3E88ADE-C232-4778-96D6-6DE33DBE6E5C}"/>
              </a:ext>
            </a:extLst>
          </p:cNvPr>
          <p:cNvSpPr>
            <a:spLocks noGrp="1"/>
          </p:cNvSpPr>
          <p:nvPr>
            <p:ph type="ctrTitle"/>
          </p:nvPr>
        </p:nvSpPr>
        <p:spPr/>
        <p:txBody>
          <a:bodyPr/>
          <a:lstStyle/>
          <a:p>
            <a:r>
              <a:rPr lang="en-GB" dirty="0"/>
              <a:t>Exercise 8: </a:t>
            </a:r>
            <a:r>
              <a:rPr lang="en-GB" dirty="0" err="1"/>
              <a:t>pmap</a:t>
            </a:r>
            <a:r>
              <a:rPr lang="en-GB" dirty="0"/>
              <a:t> to generate multiple plots</a:t>
            </a:r>
          </a:p>
        </p:txBody>
      </p:sp>
      <p:sp>
        <p:nvSpPr>
          <p:cNvPr id="6" name="Text Placeholder 5">
            <a:extLst>
              <a:ext uri="{FF2B5EF4-FFF2-40B4-BE49-F238E27FC236}">
                <a16:creationId xmlns:a16="http://schemas.microsoft.com/office/drawing/2014/main" id="{01105A80-4444-42B9-B83B-4FAF6BB9AACE}"/>
              </a:ext>
            </a:extLst>
          </p:cNvPr>
          <p:cNvSpPr>
            <a:spLocks noGrp="1"/>
          </p:cNvSpPr>
          <p:nvPr>
            <p:ph type="body" sz="quarter" idx="16"/>
          </p:nvPr>
        </p:nvSpPr>
        <p:spPr/>
        <p:txBody>
          <a:bodyPr/>
          <a:lstStyle/>
          <a:p>
            <a:r>
              <a:rPr lang="en-GB" dirty="0"/>
              <a:t>One of the benefits of using ggplot is facetted plots, but sometimes it is useful to create full size graphics, but create one for the different cuts of the data.</a:t>
            </a:r>
          </a:p>
          <a:p>
            <a:r>
              <a:rPr lang="en-GB" dirty="0"/>
              <a:t>This can be achieved by “nesting” your dataframe – what this does is takes the grouping columns and collapses all of the non-grouped columns into a new dataframe, which is stored in a column called “data”.</a:t>
            </a:r>
          </a:p>
          <a:p>
            <a:r>
              <a:rPr lang="en-GB" dirty="0"/>
              <a:t>With the provided dataset and function, try using </a:t>
            </a:r>
            <a:r>
              <a:rPr lang="en-GB" dirty="0" err="1"/>
              <a:t>pmap</a:t>
            </a:r>
            <a:r>
              <a:rPr lang="en-GB" dirty="0"/>
              <a:t> to generate the plots for each of the rows of data.</a:t>
            </a:r>
          </a:p>
        </p:txBody>
      </p:sp>
      <p:sp>
        <p:nvSpPr>
          <p:cNvPr id="4" name="Slide Number Placeholder 3">
            <a:extLst>
              <a:ext uri="{FF2B5EF4-FFF2-40B4-BE49-F238E27FC236}">
                <a16:creationId xmlns:a16="http://schemas.microsoft.com/office/drawing/2014/main" id="{575D6931-C023-40D9-837B-2917FFBA6FAC}"/>
              </a:ext>
            </a:extLst>
          </p:cNvPr>
          <p:cNvSpPr>
            <a:spLocks noGrp="1"/>
          </p:cNvSpPr>
          <p:nvPr>
            <p:ph type="sldNum" sz="quarter" idx="18"/>
          </p:nvPr>
        </p:nvSpPr>
        <p:spPr/>
        <p:txBody>
          <a:bodyPr/>
          <a:lstStyle/>
          <a:p>
            <a:fld id="{450B0164-1B0E-EC47-A805-AF4E4DD1E6D8}" type="slidenum">
              <a:rPr lang="en-US" smtClean="0"/>
              <a:pPr/>
              <a:t>24</a:t>
            </a:fld>
            <a:endParaRPr lang="en-US" dirty="0"/>
          </a:p>
        </p:txBody>
      </p:sp>
    </p:spTree>
    <p:extLst>
      <p:ext uri="{BB962C8B-B14F-4D97-AF65-F5344CB8AC3E}">
        <p14:creationId xmlns:p14="http://schemas.microsoft.com/office/powerpoint/2010/main" val="40192197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25DA0-D035-406E-9E1C-6AA44F8F9B8A}"/>
              </a:ext>
            </a:extLst>
          </p:cNvPr>
          <p:cNvSpPr>
            <a:spLocks noGrp="1"/>
          </p:cNvSpPr>
          <p:nvPr>
            <p:ph type="ctrTitle"/>
          </p:nvPr>
        </p:nvSpPr>
        <p:spPr/>
        <p:txBody>
          <a:bodyPr/>
          <a:lstStyle/>
          <a:p>
            <a:r>
              <a:rPr lang="en-GB" dirty="0"/>
              <a:t>Exercise 9: walk2 to save plots</a:t>
            </a:r>
          </a:p>
        </p:txBody>
      </p:sp>
      <p:sp>
        <p:nvSpPr>
          <p:cNvPr id="3" name="Text Placeholder 2">
            <a:extLst>
              <a:ext uri="{FF2B5EF4-FFF2-40B4-BE49-F238E27FC236}">
                <a16:creationId xmlns:a16="http://schemas.microsoft.com/office/drawing/2014/main" id="{0BB71E73-E30D-4AF7-9854-22D3C62F930C}"/>
              </a:ext>
            </a:extLst>
          </p:cNvPr>
          <p:cNvSpPr>
            <a:spLocks noGrp="1"/>
          </p:cNvSpPr>
          <p:nvPr>
            <p:ph type="body" sz="quarter" idx="16"/>
          </p:nvPr>
        </p:nvSpPr>
        <p:spPr/>
        <p:txBody>
          <a:bodyPr/>
          <a:lstStyle/>
          <a:p>
            <a:r>
              <a:rPr lang="en-GB" dirty="0"/>
              <a:t>In the last exercise you created some plots, but it is often useful to save these plots to files such that they can be used in reports, sent to others, embedded in websites…</a:t>
            </a:r>
          </a:p>
          <a:p>
            <a:r>
              <a:rPr lang="en-GB" dirty="0"/>
              <a:t>The walk family of function’s are for when we are interested in the side effects of a functions evaluation, but not interested in the returned results – for example, when we want to save plots to files on disk.</a:t>
            </a:r>
          </a:p>
          <a:p>
            <a:r>
              <a:rPr lang="en-GB" dirty="0"/>
              <a:t>Use the map2 function with the plots variable created in exercise 8 to save the plots to images on disk.</a:t>
            </a:r>
          </a:p>
        </p:txBody>
      </p:sp>
      <p:sp>
        <p:nvSpPr>
          <p:cNvPr id="4" name="Slide Number Placeholder 3">
            <a:extLst>
              <a:ext uri="{FF2B5EF4-FFF2-40B4-BE49-F238E27FC236}">
                <a16:creationId xmlns:a16="http://schemas.microsoft.com/office/drawing/2014/main" id="{C327014C-6550-4FEF-93C7-05C2F3917D9A}"/>
              </a:ext>
            </a:extLst>
          </p:cNvPr>
          <p:cNvSpPr>
            <a:spLocks noGrp="1"/>
          </p:cNvSpPr>
          <p:nvPr>
            <p:ph type="sldNum" sz="quarter" idx="18"/>
          </p:nvPr>
        </p:nvSpPr>
        <p:spPr/>
        <p:txBody>
          <a:bodyPr/>
          <a:lstStyle/>
          <a:p>
            <a:fld id="{450B0164-1B0E-EC47-A805-AF4E4DD1E6D8}" type="slidenum">
              <a:rPr lang="en-US" smtClean="0"/>
              <a:pPr/>
              <a:t>25</a:t>
            </a:fld>
            <a:endParaRPr lang="en-US" dirty="0"/>
          </a:p>
        </p:txBody>
      </p:sp>
    </p:spTree>
    <p:extLst>
      <p:ext uri="{BB962C8B-B14F-4D97-AF65-F5344CB8AC3E}">
        <p14:creationId xmlns:p14="http://schemas.microsoft.com/office/powerpoint/2010/main" val="11455173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3D293-1B1F-429A-B979-70F0B9BF2D9A}"/>
              </a:ext>
            </a:extLst>
          </p:cNvPr>
          <p:cNvSpPr>
            <a:spLocks noGrp="1"/>
          </p:cNvSpPr>
          <p:nvPr>
            <p:ph type="ctrTitle"/>
          </p:nvPr>
        </p:nvSpPr>
        <p:spPr/>
        <p:txBody>
          <a:bodyPr/>
          <a:lstStyle/>
          <a:p>
            <a:r>
              <a:rPr lang="en-GB" dirty="0"/>
              <a:t>Exercise 10: walk to render RMarkdown documents</a:t>
            </a:r>
          </a:p>
        </p:txBody>
      </p:sp>
      <p:sp>
        <p:nvSpPr>
          <p:cNvPr id="3" name="Text Placeholder 2">
            <a:extLst>
              <a:ext uri="{FF2B5EF4-FFF2-40B4-BE49-F238E27FC236}">
                <a16:creationId xmlns:a16="http://schemas.microsoft.com/office/drawing/2014/main" id="{DCB3FF1A-AD3C-4EA8-AD42-EBF2C94C73C1}"/>
              </a:ext>
            </a:extLst>
          </p:cNvPr>
          <p:cNvSpPr>
            <a:spLocks noGrp="1"/>
          </p:cNvSpPr>
          <p:nvPr>
            <p:ph type="body" sz="quarter" idx="16"/>
          </p:nvPr>
        </p:nvSpPr>
        <p:spPr/>
        <p:txBody>
          <a:bodyPr/>
          <a:lstStyle/>
          <a:p>
            <a:r>
              <a:rPr lang="en-GB" dirty="0"/>
              <a:t>A typical feature of BI reporting systems (e.g. SSRS) is parameterised reports that allow a user to see different views of a report.</a:t>
            </a:r>
          </a:p>
          <a:p>
            <a:r>
              <a:rPr lang="en-GB" dirty="0"/>
              <a:t>RMarkdown also supports parameters – in this exercise we are going to use walk to loop through a list of </a:t>
            </a:r>
            <a:r>
              <a:rPr lang="en-GB" dirty="0" err="1"/>
              <a:t>org_codes</a:t>
            </a:r>
            <a:r>
              <a:rPr lang="en-GB" dirty="0"/>
              <a:t> (from the </a:t>
            </a:r>
            <a:r>
              <a:rPr lang="en-GB" dirty="0" err="1"/>
              <a:t>ae_attendances</a:t>
            </a:r>
            <a:r>
              <a:rPr lang="en-GB" dirty="0"/>
              <a:t> dataset) to generate a markdown document for each organisation.</a:t>
            </a:r>
          </a:p>
          <a:p>
            <a:r>
              <a:rPr lang="en-GB" dirty="0"/>
              <a:t>Have a look at the provided markdown document, then use walk to generate the reports.</a:t>
            </a:r>
          </a:p>
        </p:txBody>
      </p:sp>
      <p:sp>
        <p:nvSpPr>
          <p:cNvPr id="4" name="Slide Number Placeholder 3">
            <a:extLst>
              <a:ext uri="{FF2B5EF4-FFF2-40B4-BE49-F238E27FC236}">
                <a16:creationId xmlns:a16="http://schemas.microsoft.com/office/drawing/2014/main" id="{1B5B927D-16CC-493E-AE2D-E618100D78FD}"/>
              </a:ext>
            </a:extLst>
          </p:cNvPr>
          <p:cNvSpPr>
            <a:spLocks noGrp="1"/>
          </p:cNvSpPr>
          <p:nvPr>
            <p:ph type="sldNum" sz="quarter" idx="18"/>
          </p:nvPr>
        </p:nvSpPr>
        <p:spPr/>
        <p:txBody>
          <a:bodyPr/>
          <a:lstStyle/>
          <a:p>
            <a:fld id="{450B0164-1B0E-EC47-A805-AF4E4DD1E6D8}" type="slidenum">
              <a:rPr lang="en-US" smtClean="0"/>
              <a:pPr/>
              <a:t>26</a:t>
            </a:fld>
            <a:endParaRPr lang="en-US" dirty="0"/>
          </a:p>
        </p:txBody>
      </p:sp>
    </p:spTree>
    <p:extLst>
      <p:ext uri="{BB962C8B-B14F-4D97-AF65-F5344CB8AC3E}">
        <p14:creationId xmlns:p14="http://schemas.microsoft.com/office/powerpoint/2010/main" val="8300191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3BF8C6-71AF-4FCC-96DB-EA818EB784DA}"/>
              </a:ext>
            </a:extLst>
          </p:cNvPr>
          <p:cNvSpPr>
            <a:spLocks noGrp="1"/>
          </p:cNvSpPr>
          <p:nvPr>
            <p:ph type="ctrTitle"/>
          </p:nvPr>
        </p:nvSpPr>
        <p:spPr/>
        <p:txBody>
          <a:bodyPr/>
          <a:lstStyle/>
          <a:p>
            <a:r>
              <a:rPr lang="en-GB" dirty="0"/>
              <a:t>Higher order functions</a:t>
            </a:r>
          </a:p>
        </p:txBody>
      </p:sp>
      <p:sp>
        <p:nvSpPr>
          <p:cNvPr id="6" name="Text Placeholder 5">
            <a:extLst>
              <a:ext uri="{FF2B5EF4-FFF2-40B4-BE49-F238E27FC236}">
                <a16:creationId xmlns:a16="http://schemas.microsoft.com/office/drawing/2014/main" id="{A8B2EC8F-B0EC-46C7-8995-6807CC578828}"/>
              </a:ext>
            </a:extLst>
          </p:cNvPr>
          <p:cNvSpPr>
            <a:spLocks noGrp="1"/>
          </p:cNvSpPr>
          <p:nvPr>
            <p:ph type="body" sz="quarter" idx="16"/>
          </p:nvPr>
        </p:nvSpPr>
        <p:spPr/>
        <p:txBody>
          <a:bodyPr/>
          <a:lstStyle/>
          <a:p>
            <a:r>
              <a:rPr lang="en-GB" dirty="0"/>
              <a:t>In mathematics there is the concept of higher-order functions. These are functions that either take a function as an argument, return a function as their result, or both.</a:t>
            </a:r>
          </a:p>
          <a:p>
            <a:r>
              <a:rPr lang="en-GB" dirty="0"/>
              <a:t>R allows us to do all of these – in fact we’ve been relying on functions as arguments throughout this workshop with the map family of functions.</a:t>
            </a:r>
          </a:p>
          <a:p>
            <a:r>
              <a:rPr lang="en-GB" dirty="0"/>
              <a:t>You sometimes see this feature of programming languages described as “first-class function” – that is they are treated in the same way as any other datatype.</a:t>
            </a:r>
          </a:p>
        </p:txBody>
      </p:sp>
      <p:sp>
        <p:nvSpPr>
          <p:cNvPr id="4" name="Slide Number Placeholder 3">
            <a:extLst>
              <a:ext uri="{FF2B5EF4-FFF2-40B4-BE49-F238E27FC236}">
                <a16:creationId xmlns:a16="http://schemas.microsoft.com/office/drawing/2014/main" id="{567D6C20-32A0-402A-82B5-70641448ED14}"/>
              </a:ext>
            </a:extLst>
          </p:cNvPr>
          <p:cNvSpPr>
            <a:spLocks noGrp="1"/>
          </p:cNvSpPr>
          <p:nvPr>
            <p:ph type="sldNum" sz="quarter" idx="18"/>
          </p:nvPr>
        </p:nvSpPr>
        <p:spPr/>
        <p:txBody>
          <a:bodyPr/>
          <a:lstStyle/>
          <a:p>
            <a:fld id="{450B0164-1B0E-EC47-A805-AF4E4DD1E6D8}" type="slidenum">
              <a:rPr lang="en-US" smtClean="0"/>
              <a:pPr/>
              <a:t>27</a:t>
            </a:fld>
            <a:endParaRPr lang="en-US" dirty="0"/>
          </a:p>
        </p:txBody>
      </p:sp>
    </p:spTree>
    <p:extLst>
      <p:ext uri="{BB962C8B-B14F-4D97-AF65-F5344CB8AC3E}">
        <p14:creationId xmlns:p14="http://schemas.microsoft.com/office/powerpoint/2010/main" val="24452000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30ED2D1-DD45-4175-A4CC-95B75E389158}"/>
              </a:ext>
            </a:extLst>
          </p:cNvPr>
          <p:cNvSpPr>
            <a:spLocks noGrp="1"/>
          </p:cNvSpPr>
          <p:nvPr>
            <p:ph type="ctrTitle"/>
          </p:nvPr>
        </p:nvSpPr>
        <p:spPr/>
        <p:txBody>
          <a:bodyPr/>
          <a:lstStyle/>
          <a:p>
            <a:r>
              <a:rPr lang="en-GB" dirty="0"/>
              <a:t>Creating new functions from old ones</a:t>
            </a:r>
          </a:p>
        </p:txBody>
      </p:sp>
      <p:sp>
        <p:nvSpPr>
          <p:cNvPr id="6" name="Text Placeholder 5">
            <a:extLst>
              <a:ext uri="{FF2B5EF4-FFF2-40B4-BE49-F238E27FC236}">
                <a16:creationId xmlns:a16="http://schemas.microsoft.com/office/drawing/2014/main" id="{008F57E1-A515-4379-8E73-A845A22B5899}"/>
              </a:ext>
            </a:extLst>
          </p:cNvPr>
          <p:cNvSpPr>
            <a:spLocks noGrp="1"/>
          </p:cNvSpPr>
          <p:nvPr>
            <p:ph type="body" sz="quarter" idx="16"/>
          </p:nvPr>
        </p:nvSpPr>
        <p:spPr/>
        <p:txBody>
          <a:bodyPr/>
          <a:lstStyle/>
          <a:p>
            <a:r>
              <a:rPr lang="en-GB" dirty="0"/>
              <a:t>It’s sometimes useful to create new functions from old ones.</a:t>
            </a:r>
          </a:p>
          <a:p>
            <a:r>
              <a:rPr lang="en-GB" dirty="0"/>
              <a:t>If you are always calling a function like mean and setting the na.rm argument to be TRUE, then it might make sense to create a new function. This is called </a:t>
            </a:r>
            <a:r>
              <a:rPr lang="en-GB" b="1" dirty="0">
                <a:solidFill>
                  <a:schemeClr val="tx1">
                    <a:lumMod val="75000"/>
                    <a:lumOff val="25000"/>
                  </a:schemeClr>
                </a:solidFill>
              </a:rPr>
              <a:t>partial</a:t>
            </a:r>
            <a:r>
              <a:rPr lang="en-GB" dirty="0">
                <a:solidFill>
                  <a:schemeClr val="tx1">
                    <a:lumMod val="75000"/>
                    <a:lumOff val="25000"/>
                  </a:schemeClr>
                </a:solidFill>
              </a:rPr>
              <a:t> </a:t>
            </a:r>
            <a:r>
              <a:rPr lang="en-GB" b="1" dirty="0">
                <a:solidFill>
                  <a:schemeClr val="tx1">
                    <a:lumMod val="75000"/>
                    <a:lumOff val="25000"/>
                  </a:schemeClr>
                </a:solidFill>
              </a:rPr>
              <a:t>application</a:t>
            </a:r>
            <a:r>
              <a:rPr lang="en-GB" dirty="0"/>
              <a:t>.</a:t>
            </a:r>
          </a:p>
          <a:p>
            <a:r>
              <a:rPr lang="en-GB" dirty="0"/>
              <a:t>Likewise, you might often find yourself calling function a, then function b (and so on). We could compose all of these functions into a single function. This is called </a:t>
            </a:r>
            <a:r>
              <a:rPr lang="en-GB" b="1" dirty="0">
                <a:solidFill>
                  <a:schemeClr val="tx1">
                    <a:lumMod val="75000"/>
                    <a:lumOff val="25000"/>
                  </a:schemeClr>
                </a:solidFill>
              </a:rPr>
              <a:t>function composition</a:t>
            </a:r>
            <a:r>
              <a:rPr lang="en-GB" dirty="0"/>
              <a:t>.</a:t>
            </a:r>
          </a:p>
          <a:p>
            <a:r>
              <a:rPr lang="en-GB" dirty="0"/>
              <a:t>The purrr package provides two functions for handling these cases: partial and compose.</a:t>
            </a:r>
          </a:p>
        </p:txBody>
      </p:sp>
      <p:sp>
        <p:nvSpPr>
          <p:cNvPr id="4" name="Slide Number Placeholder 3">
            <a:extLst>
              <a:ext uri="{FF2B5EF4-FFF2-40B4-BE49-F238E27FC236}">
                <a16:creationId xmlns:a16="http://schemas.microsoft.com/office/drawing/2014/main" id="{CBFAD83D-AE41-4F26-BA57-972D0ADCDB0E}"/>
              </a:ext>
            </a:extLst>
          </p:cNvPr>
          <p:cNvSpPr>
            <a:spLocks noGrp="1"/>
          </p:cNvSpPr>
          <p:nvPr>
            <p:ph type="sldNum" sz="quarter" idx="18"/>
          </p:nvPr>
        </p:nvSpPr>
        <p:spPr/>
        <p:txBody>
          <a:bodyPr/>
          <a:lstStyle/>
          <a:p>
            <a:fld id="{450B0164-1B0E-EC47-A805-AF4E4DD1E6D8}" type="slidenum">
              <a:rPr lang="en-US" smtClean="0"/>
              <a:pPr/>
              <a:t>28</a:t>
            </a:fld>
            <a:endParaRPr lang="en-US" dirty="0"/>
          </a:p>
        </p:txBody>
      </p:sp>
    </p:spTree>
    <p:extLst>
      <p:ext uri="{BB962C8B-B14F-4D97-AF65-F5344CB8AC3E}">
        <p14:creationId xmlns:p14="http://schemas.microsoft.com/office/powerpoint/2010/main" val="42709672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82E390C-2D55-4F48-BD92-C9264093441D}"/>
              </a:ext>
            </a:extLst>
          </p:cNvPr>
          <p:cNvSpPr>
            <a:spLocks noGrp="1"/>
          </p:cNvSpPr>
          <p:nvPr>
            <p:ph type="ctrTitle"/>
          </p:nvPr>
        </p:nvSpPr>
        <p:spPr/>
        <p:txBody>
          <a:bodyPr/>
          <a:lstStyle/>
          <a:p>
            <a:r>
              <a:rPr lang="en-GB" dirty="0"/>
              <a:t>Exercise 11: partially applying a function</a:t>
            </a:r>
          </a:p>
        </p:txBody>
      </p:sp>
      <p:sp>
        <p:nvSpPr>
          <p:cNvPr id="6" name="Text Placeholder 5">
            <a:extLst>
              <a:ext uri="{FF2B5EF4-FFF2-40B4-BE49-F238E27FC236}">
                <a16:creationId xmlns:a16="http://schemas.microsoft.com/office/drawing/2014/main" id="{84F06DDB-E08C-4924-8D02-977E7286D297}"/>
              </a:ext>
            </a:extLst>
          </p:cNvPr>
          <p:cNvSpPr>
            <a:spLocks noGrp="1"/>
          </p:cNvSpPr>
          <p:nvPr>
            <p:ph type="body" sz="quarter" idx="16"/>
          </p:nvPr>
        </p:nvSpPr>
        <p:spPr/>
        <p:txBody>
          <a:bodyPr/>
          <a:lstStyle/>
          <a:p>
            <a:r>
              <a:rPr lang="en-GB" dirty="0"/>
              <a:t>One common error in R code (especially for people coming from a SQL background) is to forget to set the na.rm argument with the mean/sum etc. functions.</a:t>
            </a:r>
          </a:p>
          <a:p>
            <a:r>
              <a:rPr lang="en-GB" dirty="0"/>
              <a:t>Use the partial function to create a new mean function that always has na.rm set to be TRUE.</a:t>
            </a:r>
          </a:p>
        </p:txBody>
      </p:sp>
      <p:sp>
        <p:nvSpPr>
          <p:cNvPr id="4" name="Slide Number Placeholder 3">
            <a:extLst>
              <a:ext uri="{FF2B5EF4-FFF2-40B4-BE49-F238E27FC236}">
                <a16:creationId xmlns:a16="http://schemas.microsoft.com/office/drawing/2014/main" id="{70B9B756-704B-4B33-BDDC-3016A28F4CC5}"/>
              </a:ext>
            </a:extLst>
          </p:cNvPr>
          <p:cNvSpPr>
            <a:spLocks noGrp="1"/>
          </p:cNvSpPr>
          <p:nvPr>
            <p:ph type="sldNum" sz="quarter" idx="18"/>
          </p:nvPr>
        </p:nvSpPr>
        <p:spPr/>
        <p:txBody>
          <a:bodyPr/>
          <a:lstStyle/>
          <a:p>
            <a:fld id="{450B0164-1B0E-EC47-A805-AF4E4DD1E6D8}" type="slidenum">
              <a:rPr lang="en-US" smtClean="0"/>
              <a:pPr/>
              <a:t>29</a:t>
            </a:fld>
            <a:endParaRPr lang="en-US" dirty="0"/>
          </a:p>
        </p:txBody>
      </p:sp>
    </p:spTree>
    <p:extLst>
      <p:ext uri="{BB962C8B-B14F-4D97-AF65-F5344CB8AC3E}">
        <p14:creationId xmlns:p14="http://schemas.microsoft.com/office/powerpoint/2010/main" val="663489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B3DE25F-3A3B-4D3C-9B55-AAB126738083}"/>
              </a:ext>
            </a:extLst>
          </p:cNvPr>
          <p:cNvSpPr>
            <a:spLocks noGrp="1"/>
          </p:cNvSpPr>
          <p:nvPr>
            <p:ph type="ctrTitle"/>
          </p:nvPr>
        </p:nvSpPr>
        <p:spPr/>
        <p:txBody>
          <a:bodyPr/>
          <a:lstStyle/>
          <a:p>
            <a:r>
              <a:rPr lang="en-GB" dirty="0"/>
              <a:t>Session Outline</a:t>
            </a:r>
          </a:p>
        </p:txBody>
      </p:sp>
      <p:sp>
        <p:nvSpPr>
          <p:cNvPr id="6" name="Text Placeholder 5">
            <a:extLst>
              <a:ext uri="{FF2B5EF4-FFF2-40B4-BE49-F238E27FC236}">
                <a16:creationId xmlns:a16="http://schemas.microsoft.com/office/drawing/2014/main" id="{B1527C2E-ADFA-4D3F-B428-616040B90555}"/>
              </a:ext>
            </a:extLst>
          </p:cNvPr>
          <p:cNvSpPr>
            <a:spLocks noGrp="1"/>
          </p:cNvSpPr>
          <p:nvPr>
            <p:ph type="body" sz="quarter" idx="16"/>
          </p:nvPr>
        </p:nvSpPr>
        <p:spPr/>
        <p:txBody>
          <a:bodyPr/>
          <a:lstStyle/>
          <a:p>
            <a:pPr marL="457200" indent="-457200">
              <a:buFont typeface="+mj-lt"/>
              <a:buAutoNum type="arabicPeriod"/>
            </a:pPr>
            <a:r>
              <a:rPr lang="en-GB" dirty="0"/>
              <a:t>What are functions, and how to create your own in R</a:t>
            </a:r>
          </a:p>
          <a:p>
            <a:pPr marL="457200" indent="-457200">
              <a:buFont typeface="+mj-lt"/>
              <a:buAutoNum type="arabicPeriod"/>
            </a:pPr>
            <a:r>
              <a:rPr lang="en-GB" dirty="0"/>
              <a:t>What is functional programming?</a:t>
            </a:r>
          </a:p>
          <a:p>
            <a:pPr marL="457200" indent="-457200">
              <a:buFont typeface="+mj-lt"/>
              <a:buAutoNum type="arabicPeriod"/>
            </a:pPr>
            <a:r>
              <a:rPr lang="en-GB" dirty="0"/>
              <a:t>Higher order functions</a:t>
            </a:r>
          </a:p>
          <a:p>
            <a:pPr marL="457200" indent="-457200">
              <a:buFont typeface="+mj-lt"/>
              <a:buAutoNum type="arabicPeriod"/>
            </a:pPr>
            <a:endParaRPr lang="en-GB" dirty="0"/>
          </a:p>
          <a:p>
            <a:r>
              <a:rPr lang="en-GB" dirty="0"/>
              <a:t>Resources used:</a:t>
            </a:r>
          </a:p>
          <a:p>
            <a:pPr marL="342900" indent="-342900">
              <a:buFont typeface="Arial" panose="020B0604020202020204" pitchFamily="34" charset="0"/>
              <a:buChar char="•"/>
            </a:pPr>
            <a:r>
              <a:rPr lang="en-GB" dirty="0">
                <a:hlinkClick r:id="rId2"/>
              </a:rPr>
              <a:t>Chapter 19</a:t>
            </a:r>
            <a:r>
              <a:rPr lang="en-GB" dirty="0"/>
              <a:t> (Functions) of “R for Data Science”</a:t>
            </a:r>
          </a:p>
          <a:p>
            <a:pPr marL="342900" indent="-342900">
              <a:buFont typeface="Arial" panose="020B0604020202020204" pitchFamily="34" charset="0"/>
              <a:buChar char="•"/>
            </a:pPr>
            <a:r>
              <a:rPr lang="en-GB" dirty="0">
                <a:hlinkClick r:id="rId3"/>
              </a:rPr>
              <a:t>Chapters 9-11</a:t>
            </a:r>
            <a:r>
              <a:rPr lang="en-GB" dirty="0"/>
              <a:t> (Functional Programming Section) of “Advanced R”</a:t>
            </a:r>
          </a:p>
        </p:txBody>
      </p:sp>
      <p:sp>
        <p:nvSpPr>
          <p:cNvPr id="4" name="Slide Number Placeholder 3">
            <a:extLst>
              <a:ext uri="{FF2B5EF4-FFF2-40B4-BE49-F238E27FC236}">
                <a16:creationId xmlns:a16="http://schemas.microsoft.com/office/drawing/2014/main" id="{92169181-FE35-4B63-922E-47C16B7C8293}"/>
              </a:ext>
            </a:extLst>
          </p:cNvPr>
          <p:cNvSpPr>
            <a:spLocks noGrp="1"/>
          </p:cNvSpPr>
          <p:nvPr>
            <p:ph type="sldNum" sz="quarter" idx="18"/>
          </p:nvPr>
        </p:nvSpPr>
        <p:spPr/>
        <p:txBody>
          <a:bodyPr/>
          <a:lstStyle/>
          <a:p>
            <a:fld id="{450B0164-1B0E-EC47-A805-AF4E4DD1E6D8}" type="slidenum">
              <a:rPr lang="en-US" smtClean="0"/>
              <a:pPr/>
              <a:t>3</a:t>
            </a:fld>
            <a:endParaRPr lang="en-US" dirty="0"/>
          </a:p>
        </p:txBody>
      </p:sp>
    </p:spTree>
    <p:extLst>
      <p:ext uri="{BB962C8B-B14F-4D97-AF65-F5344CB8AC3E}">
        <p14:creationId xmlns:p14="http://schemas.microsoft.com/office/powerpoint/2010/main" val="26064961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C8E4C-FB2B-4B1C-870F-C47A4ACA8EC9}"/>
              </a:ext>
            </a:extLst>
          </p:cNvPr>
          <p:cNvSpPr>
            <a:spLocks noGrp="1"/>
          </p:cNvSpPr>
          <p:nvPr>
            <p:ph type="ctrTitle"/>
          </p:nvPr>
        </p:nvSpPr>
        <p:spPr/>
        <p:txBody>
          <a:bodyPr/>
          <a:lstStyle/>
          <a:p>
            <a:r>
              <a:rPr lang="en-GB" dirty="0"/>
              <a:t>Exercise 12: compose multiple functions together</a:t>
            </a:r>
          </a:p>
        </p:txBody>
      </p:sp>
      <p:sp>
        <p:nvSpPr>
          <p:cNvPr id="3" name="Text Placeholder 2">
            <a:extLst>
              <a:ext uri="{FF2B5EF4-FFF2-40B4-BE49-F238E27FC236}">
                <a16:creationId xmlns:a16="http://schemas.microsoft.com/office/drawing/2014/main" id="{085E474F-7F80-4145-BDED-514D81D563F9}"/>
              </a:ext>
            </a:extLst>
          </p:cNvPr>
          <p:cNvSpPr>
            <a:spLocks noGrp="1"/>
          </p:cNvSpPr>
          <p:nvPr>
            <p:ph type="body" sz="quarter" idx="16"/>
          </p:nvPr>
        </p:nvSpPr>
        <p:spPr/>
        <p:txBody>
          <a:bodyPr/>
          <a:lstStyle/>
          <a:p>
            <a:r>
              <a:rPr lang="en-GB" dirty="0"/>
              <a:t>As you start to use map more in your code, you will often find yourself writing code that first calls map and run’s one function, then calls map again with another, and so on.</a:t>
            </a:r>
          </a:p>
          <a:p>
            <a:r>
              <a:rPr lang="en-GB" dirty="0"/>
              <a:t>Instead of writing multiple map’s it might be cleaner and easier to create a new function that instead composes all of the functions into one.</a:t>
            </a:r>
          </a:p>
          <a:p>
            <a:r>
              <a:rPr lang="en-GB" dirty="0"/>
              <a:t>Try using compose to rewrite the multiple map calls in the following.</a:t>
            </a:r>
          </a:p>
        </p:txBody>
      </p:sp>
      <p:sp>
        <p:nvSpPr>
          <p:cNvPr id="4" name="Slide Number Placeholder 3">
            <a:extLst>
              <a:ext uri="{FF2B5EF4-FFF2-40B4-BE49-F238E27FC236}">
                <a16:creationId xmlns:a16="http://schemas.microsoft.com/office/drawing/2014/main" id="{5C3C2A7F-A990-4315-A710-33D1AB45B95D}"/>
              </a:ext>
            </a:extLst>
          </p:cNvPr>
          <p:cNvSpPr>
            <a:spLocks noGrp="1"/>
          </p:cNvSpPr>
          <p:nvPr>
            <p:ph type="sldNum" sz="quarter" idx="18"/>
          </p:nvPr>
        </p:nvSpPr>
        <p:spPr/>
        <p:txBody>
          <a:bodyPr/>
          <a:lstStyle/>
          <a:p>
            <a:fld id="{450B0164-1B0E-EC47-A805-AF4E4DD1E6D8}" type="slidenum">
              <a:rPr lang="en-US" smtClean="0"/>
              <a:pPr/>
              <a:t>30</a:t>
            </a:fld>
            <a:endParaRPr lang="en-US" dirty="0"/>
          </a:p>
        </p:txBody>
      </p:sp>
    </p:spTree>
    <p:extLst>
      <p:ext uri="{BB962C8B-B14F-4D97-AF65-F5344CB8AC3E}">
        <p14:creationId xmlns:p14="http://schemas.microsoft.com/office/powerpoint/2010/main" val="29632522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BBE82D8-F32A-4937-B56E-5658658F83AE}"/>
              </a:ext>
            </a:extLst>
          </p:cNvPr>
          <p:cNvSpPr>
            <a:spLocks noGrp="1"/>
          </p:cNvSpPr>
          <p:nvPr>
            <p:ph type="ctrTitle"/>
          </p:nvPr>
        </p:nvSpPr>
        <p:spPr/>
        <p:txBody>
          <a:bodyPr/>
          <a:lstStyle/>
          <a:p>
            <a:r>
              <a:rPr lang="en-GB" dirty="0"/>
              <a:t>Error handling with safely</a:t>
            </a:r>
          </a:p>
        </p:txBody>
      </p:sp>
      <p:sp>
        <p:nvSpPr>
          <p:cNvPr id="6" name="Text Placeholder 5">
            <a:extLst>
              <a:ext uri="{FF2B5EF4-FFF2-40B4-BE49-F238E27FC236}">
                <a16:creationId xmlns:a16="http://schemas.microsoft.com/office/drawing/2014/main" id="{EC42088A-A432-4D6C-AF65-0015E837AEC2}"/>
              </a:ext>
            </a:extLst>
          </p:cNvPr>
          <p:cNvSpPr>
            <a:spLocks noGrp="1"/>
          </p:cNvSpPr>
          <p:nvPr>
            <p:ph type="body" sz="quarter" idx="16"/>
          </p:nvPr>
        </p:nvSpPr>
        <p:spPr/>
        <p:txBody>
          <a:bodyPr/>
          <a:lstStyle/>
          <a:p>
            <a:r>
              <a:rPr lang="en-GB" dirty="0"/>
              <a:t>One issue with map is if your function returns an error for any one of the inputs it will just fail and (usually) not be very helpful about which input value caused the error.</a:t>
            </a:r>
          </a:p>
          <a:p>
            <a:r>
              <a:rPr lang="en-GB" dirty="0"/>
              <a:t>However, purrr provides a useful function for these scenarios: safely.</a:t>
            </a:r>
          </a:p>
          <a:p>
            <a:r>
              <a:rPr lang="en-GB" dirty="0"/>
              <a:t>safely takes a function as it’s argument and returns a function – you can simply wrap any function that you have so far used in map with safely(.f).</a:t>
            </a:r>
          </a:p>
          <a:p>
            <a:r>
              <a:rPr lang="en-GB" dirty="0"/>
              <a:t>safely returns a list for each input that contains two items:</a:t>
            </a:r>
          </a:p>
          <a:p>
            <a:pPr marL="342900" indent="-342900">
              <a:buFont typeface="Arial" panose="020B0604020202020204" pitchFamily="34" charset="0"/>
              <a:buChar char="•"/>
            </a:pPr>
            <a:r>
              <a:rPr lang="en-GB" dirty="0"/>
              <a:t>$result is the result of the function execution, or NULL</a:t>
            </a:r>
          </a:p>
          <a:p>
            <a:pPr marL="342900" indent="-342900">
              <a:buFont typeface="Arial" panose="020B0604020202020204" pitchFamily="34" charset="0"/>
              <a:buChar char="•"/>
            </a:pPr>
            <a:r>
              <a:rPr lang="en-GB" dirty="0"/>
              <a:t>$error is the error message if the function errored, or NULL</a:t>
            </a:r>
          </a:p>
          <a:p>
            <a:endParaRPr lang="en-GB" dirty="0"/>
          </a:p>
          <a:p>
            <a:r>
              <a:rPr lang="en-GB" i="1" dirty="0"/>
              <a:t>purrr also provides possibly, quietly and </a:t>
            </a:r>
            <a:r>
              <a:rPr lang="en-GB" i="1" dirty="0" err="1"/>
              <a:t>auto_browse</a:t>
            </a:r>
            <a:r>
              <a:rPr lang="en-GB" i="1" dirty="0"/>
              <a:t> which are similar to safely, check out the documentation for more details on these. </a:t>
            </a:r>
          </a:p>
        </p:txBody>
      </p:sp>
      <p:sp>
        <p:nvSpPr>
          <p:cNvPr id="4" name="Slide Number Placeholder 3">
            <a:extLst>
              <a:ext uri="{FF2B5EF4-FFF2-40B4-BE49-F238E27FC236}">
                <a16:creationId xmlns:a16="http://schemas.microsoft.com/office/drawing/2014/main" id="{9E4D25BB-BB61-4743-826D-A3A98D4F3412}"/>
              </a:ext>
            </a:extLst>
          </p:cNvPr>
          <p:cNvSpPr>
            <a:spLocks noGrp="1"/>
          </p:cNvSpPr>
          <p:nvPr>
            <p:ph type="sldNum" sz="quarter" idx="18"/>
          </p:nvPr>
        </p:nvSpPr>
        <p:spPr/>
        <p:txBody>
          <a:bodyPr/>
          <a:lstStyle/>
          <a:p>
            <a:fld id="{450B0164-1B0E-EC47-A805-AF4E4DD1E6D8}" type="slidenum">
              <a:rPr lang="en-US" smtClean="0"/>
              <a:pPr/>
              <a:t>31</a:t>
            </a:fld>
            <a:endParaRPr lang="en-US" dirty="0"/>
          </a:p>
        </p:txBody>
      </p:sp>
    </p:spTree>
    <p:extLst>
      <p:ext uri="{BB962C8B-B14F-4D97-AF65-F5344CB8AC3E}">
        <p14:creationId xmlns:p14="http://schemas.microsoft.com/office/powerpoint/2010/main" val="539227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6A7DCE-3F75-4E13-BD34-3FF642DA4905}"/>
              </a:ext>
            </a:extLst>
          </p:cNvPr>
          <p:cNvSpPr>
            <a:spLocks noGrp="1"/>
          </p:cNvSpPr>
          <p:nvPr>
            <p:ph type="ctrTitle"/>
          </p:nvPr>
        </p:nvSpPr>
        <p:spPr/>
        <p:txBody>
          <a:bodyPr/>
          <a:lstStyle/>
          <a:p>
            <a:r>
              <a:rPr lang="en-GB" dirty="0"/>
              <a:t>Exercise 13: using the safely function</a:t>
            </a:r>
          </a:p>
        </p:txBody>
      </p:sp>
      <p:sp>
        <p:nvSpPr>
          <p:cNvPr id="6" name="Text Placeholder 5">
            <a:extLst>
              <a:ext uri="{FF2B5EF4-FFF2-40B4-BE49-F238E27FC236}">
                <a16:creationId xmlns:a16="http://schemas.microsoft.com/office/drawing/2014/main" id="{C8CB7B4F-F187-4C58-A907-E7F94BD93BA5}"/>
              </a:ext>
            </a:extLst>
          </p:cNvPr>
          <p:cNvSpPr>
            <a:spLocks noGrp="1"/>
          </p:cNvSpPr>
          <p:nvPr>
            <p:ph type="body" sz="quarter" idx="16"/>
          </p:nvPr>
        </p:nvSpPr>
        <p:spPr/>
        <p:txBody>
          <a:bodyPr/>
          <a:lstStyle/>
          <a:p>
            <a:r>
              <a:rPr lang="en-GB" dirty="0"/>
              <a:t>Try to fix the issue with loading files that don’t exist in this exercise by using the safely function.</a:t>
            </a:r>
          </a:p>
          <a:p>
            <a:endParaRPr lang="en-GB" dirty="0"/>
          </a:p>
          <a:p>
            <a:r>
              <a:rPr lang="en-GB" dirty="0"/>
              <a:t>(Note: in the solution there is a way to make the results of safely a bit more useful, but it does lose the error results)</a:t>
            </a:r>
          </a:p>
        </p:txBody>
      </p:sp>
      <p:sp>
        <p:nvSpPr>
          <p:cNvPr id="4" name="Slide Number Placeholder 3">
            <a:extLst>
              <a:ext uri="{FF2B5EF4-FFF2-40B4-BE49-F238E27FC236}">
                <a16:creationId xmlns:a16="http://schemas.microsoft.com/office/drawing/2014/main" id="{DF6A775A-701E-4918-8DEA-CED6E6780928}"/>
              </a:ext>
            </a:extLst>
          </p:cNvPr>
          <p:cNvSpPr>
            <a:spLocks noGrp="1"/>
          </p:cNvSpPr>
          <p:nvPr>
            <p:ph type="sldNum" sz="quarter" idx="18"/>
          </p:nvPr>
        </p:nvSpPr>
        <p:spPr/>
        <p:txBody>
          <a:bodyPr/>
          <a:lstStyle/>
          <a:p>
            <a:fld id="{450B0164-1B0E-EC47-A805-AF4E4DD1E6D8}" type="slidenum">
              <a:rPr lang="en-US" smtClean="0"/>
              <a:pPr/>
              <a:t>32</a:t>
            </a:fld>
            <a:endParaRPr lang="en-US" dirty="0"/>
          </a:p>
        </p:txBody>
      </p:sp>
    </p:spTree>
    <p:extLst>
      <p:ext uri="{BB962C8B-B14F-4D97-AF65-F5344CB8AC3E}">
        <p14:creationId xmlns:p14="http://schemas.microsoft.com/office/powerpoint/2010/main" val="22855377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ADF8481-1D40-4724-A528-2EE3CA0894AA}"/>
              </a:ext>
            </a:extLst>
          </p:cNvPr>
          <p:cNvSpPr>
            <a:spLocks noGrp="1"/>
          </p:cNvSpPr>
          <p:nvPr>
            <p:ph type="ctrTitle"/>
          </p:nvPr>
        </p:nvSpPr>
        <p:spPr/>
        <p:txBody>
          <a:bodyPr/>
          <a:lstStyle/>
          <a:p>
            <a:r>
              <a:rPr lang="en-GB" dirty="0"/>
              <a:t>Reduce/Accumulate/Flatten</a:t>
            </a:r>
          </a:p>
        </p:txBody>
      </p:sp>
      <p:sp>
        <p:nvSpPr>
          <p:cNvPr id="6" name="Text Placeholder 5">
            <a:extLst>
              <a:ext uri="{FF2B5EF4-FFF2-40B4-BE49-F238E27FC236}">
                <a16:creationId xmlns:a16="http://schemas.microsoft.com/office/drawing/2014/main" id="{F4F984B7-118C-485F-8E16-89EECC9A12E8}"/>
              </a:ext>
            </a:extLst>
          </p:cNvPr>
          <p:cNvSpPr>
            <a:spLocks noGrp="1"/>
          </p:cNvSpPr>
          <p:nvPr>
            <p:ph type="body" sz="quarter" idx="16"/>
          </p:nvPr>
        </p:nvSpPr>
        <p:spPr/>
        <p:txBody>
          <a:bodyPr/>
          <a:lstStyle/>
          <a:p>
            <a:r>
              <a:rPr lang="en-GB" dirty="0"/>
              <a:t>Sometimes we will have a list of values that we want to reduce to a single value. The reduce function from purrr takes a list of values as input, and a binary function (a function that takes two arguments and returns a single value). It works from left to right (or right to left if you use </a:t>
            </a:r>
            <a:r>
              <a:rPr lang="en-GB" dirty="0" err="1"/>
              <a:t>reduce_right</a:t>
            </a:r>
            <a:r>
              <a:rPr lang="en-GB" dirty="0"/>
              <a:t>), taking the first and second item and running the binary function with these arguments. It then takes the result along with the third item and runs the function (and so on).</a:t>
            </a:r>
          </a:p>
          <a:p>
            <a:r>
              <a:rPr lang="en-GB" dirty="0"/>
              <a:t>Accumulate does the same, but it returns all of the intermediary results.</a:t>
            </a:r>
          </a:p>
          <a:p>
            <a:r>
              <a:rPr lang="en-GB" dirty="0"/>
              <a:t>The flatten family of functions are sort of similar, in that they take a list of items and return a “flattened” vector. For example, if you have a list with vectors of characters, and call </a:t>
            </a:r>
            <a:r>
              <a:rPr lang="en-GB" dirty="0" err="1"/>
              <a:t>flatten_chr</a:t>
            </a:r>
            <a:r>
              <a:rPr lang="en-GB" dirty="0"/>
              <a:t>, it will return a single list of values.</a:t>
            </a:r>
          </a:p>
          <a:p>
            <a:r>
              <a:rPr lang="en-GB" dirty="0"/>
              <a:t> </a:t>
            </a:r>
          </a:p>
        </p:txBody>
      </p:sp>
      <p:sp>
        <p:nvSpPr>
          <p:cNvPr id="4" name="Slide Number Placeholder 3">
            <a:extLst>
              <a:ext uri="{FF2B5EF4-FFF2-40B4-BE49-F238E27FC236}">
                <a16:creationId xmlns:a16="http://schemas.microsoft.com/office/drawing/2014/main" id="{29D1564B-01EA-4A3C-8897-3DE32131AE04}"/>
              </a:ext>
            </a:extLst>
          </p:cNvPr>
          <p:cNvSpPr>
            <a:spLocks noGrp="1"/>
          </p:cNvSpPr>
          <p:nvPr>
            <p:ph type="sldNum" sz="quarter" idx="18"/>
          </p:nvPr>
        </p:nvSpPr>
        <p:spPr/>
        <p:txBody>
          <a:bodyPr/>
          <a:lstStyle/>
          <a:p>
            <a:fld id="{450B0164-1B0E-EC47-A805-AF4E4DD1E6D8}" type="slidenum">
              <a:rPr lang="en-US" smtClean="0"/>
              <a:pPr/>
              <a:t>33</a:t>
            </a:fld>
            <a:endParaRPr lang="en-US" dirty="0"/>
          </a:p>
        </p:txBody>
      </p:sp>
    </p:spTree>
    <p:extLst>
      <p:ext uri="{BB962C8B-B14F-4D97-AF65-F5344CB8AC3E}">
        <p14:creationId xmlns:p14="http://schemas.microsoft.com/office/powerpoint/2010/main" val="30499896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51ABBB5-3832-494D-9E93-5F2870D676DD}"/>
              </a:ext>
            </a:extLst>
          </p:cNvPr>
          <p:cNvSpPr>
            <a:spLocks noGrp="1"/>
          </p:cNvSpPr>
          <p:nvPr>
            <p:ph type="ctrTitle"/>
          </p:nvPr>
        </p:nvSpPr>
        <p:spPr/>
        <p:txBody>
          <a:bodyPr/>
          <a:lstStyle/>
          <a:p>
            <a:r>
              <a:rPr lang="en-GB" dirty="0"/>
              <a:t>Exercise 14: using reduce/accumulate/flatten</a:t>
            </a:r>
          </a:p>
        </p:txBody>
      </p:sp>
      <p:sp>
        <p:nvSpPr>
          <p:cNvPr id="6" name="Text Placeholder 5">
            <a:extLst>
              <a:ext uri="{FF2B5EF4-FFF2-40B4-BE49-F238E27FC236}">
                <a16:creationId xmlns:a16="http://schemas.microsoft.com/office/drawing/2014/main" id="{6FC6A078-3F98-475F-8ECA-5FE32C97E8A7}"/>
              </a:ext>
            </a:extLst>
          </p:cNvPr>
          <p:cNvSpPr>
            <a:spLocks noGrp="1"/>
          </p:cNvSpPr>
          <p:nvPr>
            <p:ph type="body" sz="quarter" idx="16"/>
          </p:nvPr>
        </p:nvSpPr>
        <p:spPr/>
        <p:txBody>
          <a:bodyPr/>
          <a:lstStyle/>
          <a:p>
            <a:r>
              <a:rPr lang="en-GB" dirty="0"/>
              <a:t>Work through the last exercise to get a brief introduction to the reduce/accumulate/flatten functions.</a:t>
            </a:r>
          </a:p>
        </p:txBody>
      </p:sp>
      <p:sp>
        <p:nvSpPr>
          <p:cNvPr id="4" name="Slide Number Placeholder 3">
            <a:extLst>
              <a:ext uri="{FF2B5EF4-FFF2-40B4-BE49-F238E27FC236}">
                <a16:creationId xmlns:a16="http://schemas.microsoft.com/office/drawing/2014/main" id="{D3FB9154-FF4A-4179-90FA-320490F24256}"/>
              </a:ext>
            </a:extLst>
          </p:cNvPr>
          <p:cNvSpPr>
            <a:spLocks noGrp="1"/>
          </p:cNvSpPr>
          <p:nvPr>
            <p:ph type="sldNum" sz="quarter" idx="18"/>
          </p:nvPr>
        </p:nvSpPr>
        <p:spPr/>
        <p:txBody>
          <a:bodyPr/>
          <a:lstStyle/>
          <a:p>
            <a:fld id="{450B0164-1B0E-EC47-A805-AF4E4DD1E6D8}" type="slidenum">
              <a:rPr lang="en-US" smtClean="0"/>
              <a:pPr/>
              <a:t>34</a:t>
            </a:fld>
            <a:endParaRPr lang="en-US" dirty="0"/>
          </a:p>
        </p:txBody>
      </p:sp>
    </p:spTree>
    <p:extLst>
      <p:ext uri="{BB962C8B-B14F-4D97-AF65-F5344CB8AC3E}">
        <p14:creationId xmlns:p14="http://schemas.microsoft.com/office/powerpoint/2010/main" val="11834299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23CD4E-BC3F-454E-94EA-D58B3AEB7907}"/>
              </a:ext>
            </a:extLst>
          </p:cNvPr>
          <p:cNvSpPr>
            <a:spLocks noGrp="1"/>
          </p:cNvSpPr>
          <p:nvPr>
            <p:ph type="ctrTitle"/>
          </p:nvPr>
        </p:nvSpPr>
        <p:spPr/>
        <p:txBody>
          <a:bodyPr/>
          <a:lstStyle/>
          <a:p>
            <a:r>
              <a:rPr lang="en-GB" dirty="0"/>
              <a:t>Further Reading</a:t>
            </a:r>
          </a:p>
        </p:txBody>
      </p:sp>
      <p:sp>
        <p:nvSpPr>
          <p:cNvPr id="6" name="Text Placeholder 5">
            <a:extLst>
              <a:ext uri="{FF2B5EF4-FFF2-40B4-BE49-F238E27FC236}">
                <a16:creationId xmlns:a16="http://schemas.microsoft.com/office/drawing/2014/main" id="{B01F1410-1007-4BBC-9617-104B76E7B8A1}"/>
              </a:ext>
            </a:extLst>
          </p:cNvPr>
          <p:cNvSpPr>
            <a:spLocks noGrp="1"/>
          </p:cNvSpPr>
          <p:nvPr>
            <p:ph type="body" sz="quarter" idx="16"/>
          </p:nvPr>
        </p:nvSpPr>
        <p:spPr/>
        <p:txBody>
          <a:bodyPr/>
          <a:lstStyle/>
          <a:p>
            <a:r>
              <a:rPr lang="en-GB" dirty="0"/>
              <a:t>Make sure to fully read </a:t>
            </a:r>
            <a:r>
              <a:rPr lang="en-GB" dirty="0">
                <a:hlinkClick r:id="rId2"/>
              </a:rPr>
              <a:t>Chapter 19 of R4DS </a:t>
            </a:r>
            <a:r>
              <a:rPr lang="en-GB" dirty="0"/>
              <a:t>to understand some of the more complex details of functions</a:t>
            </a:r>
          </a:p>
          <a:p>
            <a:r>
              <a:rPr lang="en-GB" dirty="0"/>
              <a:t>Then proceed to read through </a:t>
            </a:r>
            <a:r>
              <a:rPr lang="en-GB" dirty="0">
                <a:hlinkClick r:id="rId3"/>
              </a:rPr>
              <a:t>Chapters 9-11 </a:t>
            </a:r>
            <a:r>
              <a:rPr lang="en-GB" dirty="0"/>
              <a:t>of Advanced R.</a:t>
            </a:r>
          </a:p>
          <a:p>
            <a:r>
              <a:rPr lang="en-GB" dirty="0"/>
              <a:t>If you want to dig further into functional programming then have a look at learning the Haskell programming language – try “</a:t>
            </a:r>
            <a:r>
              <a:rPr lang="en-GB" dirty="0">
                <a:hlinkClick r:id="rId4"/>
              </a:rPr>
              <a:t>Learn you a Haskell for Great Good!</a:t>
            </a:r>
            <a:r>
              <a:rPr lang="en-GB" dirty="0"/>
              <a:t>” (though, don’t be dismayed if you come away unable to program anything in it, I’ve never done much more that the most basic programs!)</a:t>
            </a:r>
          </a:p>
          <a:p>
            <a:endParaRPr lang="en-GB" dirty="0"/>
          </a:p>
        </p:txBody>
      </p:sp>
      <p:sp>
        <p:nvSpPr>
          <p:cNvPr id="4" name="Slide Number Placeholder 3">
            <a:extLst>
              <a:ext uri="{FF2B5EF4-FFF2-40B4-BE49-F238E27FC236}">
                <a16:creationId xmlns:a16="http://schemas.microsoft.com/office/drawing/2014/main" id="{FD2FA8F5-A819-407C-9A74-D64EA0405C06}"/>
              </a:ext>
            </a:extLst>
          </p:cNvPr>
          <p:cNvSpPr>
            <a:spLocks noGrp="1"/>
          </p:cNvSpPr>
          <p:nvPr>
            <p:ph type="sldNum" sz="quarter" idx="18"/>
          </p:nvPr>
        </p:nvSpPr>
        <p:spPr/>
        <p:txBody>
          <a:bodyPr/>
          <a:lstStyle/>
          <a:p>
            <a:fld id="{450B0164-1B0E-EC47-A805-AF4E4DD1E6D8}" type="slidenum">
              <a:rPr lang="en-US" smtClean="0"/>
              <a:pPr/>
              <a:t>35</a:t>
            </a:fld>
            <a:endParaRPr lang="en-US" dirty="0"/>
          </a:p>
        </p:txBody>
      </p:sp>
    </p:spTree>
    <p:extLst>
      <p:ext uri="{BB962C8B-B14F-4D97-AF65-F5344CB8AC3E}">
        <p14:creationId xmlns:p14="http://schemas.microsoft.com/office/powerpoint/2010/main" val="13737502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2723" y="2544708"/>
            <a:ext cx="5439677" cy="698919"/>
          </a:xfrm>
        </p:spPr>
        <p:txBody>
          <a:bodyPr/>
          <a:lstStyle/>
          <a:p>
            <a:r>
              <a:rPr lang="en-GB" dirty="0"/>
              <a:t>Stay connected with us!</a:t>
            </a:r>
          </a:p>
        </p:txBody>
      </p:sp>
      <p:sp>
        <p:nvSpPr>
          <p:cNvPr id="3" name="Subtitle 2"/>
          <p:cNvSpPr>
            <a:spLocks noGrp="1"/>
          </p:cNvSpPr>
          <p:nvPr>
            <p:ph type="subTitle" idx="1"/>
          </p:nvPr>
        </p:nvSpPr>
        <p:spPr>
          <a:xfrm>
            <a:off x="2342400" y="3467973"/>
            <a:ext cx="7226473" cy="2652607"/>
          </a:xfrm>
        </p:spPr>
        <p:txBody>
          <a:bodyPr/>
          <a:lstStyle/>
          <a:p>
            <a:pPr algn="r"/>
            <a:r>
              <a:rPr lang="en-GB" u="sng" dirty="0"/>
              <a:t>https://www.strategyunitwm.nhs.uk/</a:t>
            </a:r>
            <a:r>
              <a:rPr lang="en-GB" dirty="0"/>
              <a:t> </a:t>
            </a:r>
          </a:p>
          <a:p>
            <a:pPr algn="r"/>
            <a:r>
              <a:rPr lang="en-GB" dirty="0"/>
              <a:t>@Strategy_Unit</a:t>
            </a:r>
          </a:p>
          <a:p>
            <a:pPr algn="r"/>
            <a:r>
              <a:rPr lang="en-GB" dirty="0"/>
              <a:t> 0121 612 1538</a:t>
            </a:r>
          </a:p>
          <a:p>
            <a:pPr algn="r"/>
            <a:r>
              <a:rPr lang="en-GB" dirty="0"/>
              <a:t>strategy.unit@nhs.net </a:t>
            </a:r>
          </a:p>
        </p:txBody>
      </p:sp>
      <p:pic>
        <p:nvPicPr>
          <p:cNvPr id="6" name="Picture 5" descr="A picture containing ax, tool&#10;&#10;Description generated with very high confidence">
            <a:extLst>
              <a:ext uri="{FF2B5EF4-FFF2-40B4-BE49-F238E27FC236}">
                <a16:creationId xmlns:a16="http://schemas.microsoft.com/office/drawing/2014/main" id="{6D70640F-EFF0-4539-BD38-4A6A0B870436}"/>
              </a:ext>
            </a:extLst>
          </p:cNvPr>
          <p:cNvPicPr>
            <a:picLocks noChangeAspect="1"/>
          </p:cNvPicPr>
          <p:nvPr/>
        </p:nvPicPr>
        <p:blipFill>
          <a:blip r:embed="rId2">
            <a:biLevel thresh="75000"/>
          </a:blip>
          <a:stretch>
            <a:fillRect/>
          </a:stretch>
        </p:blipFill>
        <p:spPr>
          <a:xfrm>
            <a:off x="9802776" y="4135132"/>
            <a:ext cx="459624" cy="373215"/>
          </a:xfrm>
          <a:prstGeom prst="rect">
            <a:avLst/>
          </a:prstGeom>
        </p:spPr>
      </p:pic>
      <p:pic>
        <p:nvPicPr>
          <p:cNvPr id="5" name="Graphic 4">
            <a:extLst>
              <a:ext uri="{FF2B5EF4-FFF2-40B4-BE49-F238E27FC236}">
                <a16:creationId xmlns:a16="http://schemas.microsoft.com/office/drawing/2014/main" id="{17388565-41E8-4F1B-8CF8-18B7E731F3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626715" y="3331569"/>
            <a:ext cx="803563" cy="803563"/>
          </a:xfrm>
          <a:prstGeom prst="rect">
            <a:avLst/>
          </a:prstGeom>
        </p:spPr>
      </p:pic>
      <p:pic>
        <p:nvPicPr>
          <p:cNvPr id="9" name="Graphic 8" descr="Telephone">
            <a:extLst>
              <a:ext uri="{FF2B5EF4-FFF2-40B4-BE49-F238E27FC236}">
                <a16:creationId xmlns:a16="http://schemas.microsoft.com/office/drawing/2014/main" id="{973B27AD-3326-47F7-AA1B-0762215D1C7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92390" y="4458170"/>
            <a:ext cx="672211" cy="672211"/>
          </a:xfrm>
          <a:prstGeom prst="rect">
            <a:avLst/>
          </a:prstGeom>
        </p:spPr>
      </p:pic>
      <p:pic>
        <p:nvPicPr>
          <p:cNvPr id="11" name="Graphic 10" descr="Email">
            <a:extLst>
              <a:ext uri="{FF2B5EF4-FFF2-40B4-BE49-F238E27FC236}">
                <a16:creationId xmlns:a16="http://schemas.microsoft.com/office/drawing/2014/main" id="{0E2A3CC1-DD34-4763-A6BF-4557DB97D50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741693" y="5130381"/>
            <a:ext cx="573604" cy="573604"/>
          </a:xfrm>
          <a:prstGeom prst="rect">
            <a:avLst/>
          </a:prstGeom>
        </p:spPr>
      </p:pic>
    </p:spTree>
    <p:extLst>
      <p:ext uri="{BB962C8B-B14F-4D97-AF65-F5344CB8AC3E}">
        <p14:creationId xmlns:p14="http://schemas.microsoft.com/office/powerpoint/2010/main" val="2017605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E8125-0449-4628-837E-8C5A4FC72F67}"/>
              </a:ext>
            </a:extLst>
          </p:cNvPr>
          <p:cNvSpPr>
            <a:spLocks noGrp="1"/>
          </p:cNvSpPr>
          <p:nvPr>
            <p:ph type="ctrTitle"/>
          </p:nvPr>
        </p:nvSpPr>
        <p:spPr/>
        <p:txBody>
          <a:bodyPr/>
          <a:lstStyle/>
          <a:p>
            <a:r>
              <a:rPr lang="en-GB" dirty="0"/>
              <a:t>What are functions?</a:t>
            </a:r>
          </a:p>
        </p:txBody>
      </p:sp>
      <p:sp>
        <p:nvSpPr>
          <p:cNvPr id="3" name="Text Placeholder 2">
            <a:extLst>
              <a:ext uri="{FF2B5EF4-FFF2-40B4-BE49-F238E27FC236}">
                <a16:creationId xmlns:a16="http://schemas.microsoft.com/office/drawing/2014/main" id="{EACCB43E-3E02-4B41-AD55-03DC51B11C9C}"/>
              </a:ext>
            </a:extLst>
          </p:cNvPr>
          <p:cNvSpPr>
            <a:spLocks noGrp="1"/>
          </p:cNvSpPr>
          <p:nvPr>
            <p:ph type="body" sz="quarter" idx="16"/>
          </p:nvPr>
        </p:nvSpPr>
        <p:spPr/>
        <p:txBody>
          <a:bodyPr/>
          <a:lstStyle/>
          <a:p>
            <a:pPr marL="342900" indent="-342900">
              <a:buFont typeface="Arial" panose="020B0604020202020204" pitchFamily="34" charset="0"/>
              <a:buChar char="•"/>
            </a:pPr>
            <a:r>
              <a:rPr lang="en-GB" dirty="0"/>
              <a:t>Functions go by different names in different programming languages: sometimes you will see them referred to as subroutines, procedures or methods.</a:t>
            </a:r>
          </a:p>
          <a:p>
            <a:pPr marL="342900" indent="-342900">
              <a:buFont typeface="Arial" panose="020B0604020202020204" pitchFamily="34" charset="0"/>
              <a:buChar char="•"/>
            </a:pPr>
            <a:r>
              <a:rPr lang="en-GB" dirty="0"/>
              <a:t>Functions contain sequences of code to perform specific tasks.</a:t>
            </a:r>
          </a:p>
          <a:p>
            <a:pPr marL="342900" indent="-342900">
              <a:buFont typeface="Arial" panose="020B0604020202020204" pitchFamily="34" charset="0"/>
              <a:buChar char="•"/>
            </a:pPr>
            <a:r>
              <a:rPr lang="en-GB" dirty="0"/>
              <a:t>Functions can take different “arguments” and may return a value.</a:t>
            </a:r>
          </a:p>
          <a:p>
            <a:pPr marL="342900" indent="-342900">
              <a:buFont typeface="Arial" panose="020B0604020202020204" pitchFamily="34" charset="0"/>
              <a:buChar char="•"/>
            </a:pPr>
            <a:r>
              <a:rPr lang="en-GB" dirty="0"/>
              <a:t>In R, functions can be assigned like any other variable using the “&lt;-” operator, and are created using the “function” keywork.</a:t>
            </a:r>
          </a:p>
          <a:p>
            <a:pPr marL="342900" indent="-342900">
              <a:buFont typeface="Arial" panose="020B0604020202020204" pitchFamily="34" charset="0"/>
              <a:buChar char="•"/>
            </a:pPr>
            <a:r>
              <a:rPr lang="en-GB" dirty="0"/>
              <a:t>After the “function” keyword, there are a set of parentheses “( )” which can contain zero or more variables.</a:t>
            </a:r>
          </a:p>
          <a:p>
            <a:pPr marL="342900" indent="-342900">
              <a:buFont typeface="Arial" panose="020B0604020202020204" pitchFamily="34" charset="0"/>
              <a:buChar char="•"/>
            </a:pPr>
            <a:r>
              <a:rPr lang="en-GB" dirty="0"/>
              <a:t>Functions in R will return the last value that was executed.</a:t>
            </a:r>
          </a:p>
          <a:p>
            <a:pPr marL="342900" indent="-342900">
              <a:buFont typeface="Arial" panose="020B0604020202020204" pitchFamily="34" charset="0"/>
              <a:buChar char="•"/>
            </a:pPr>
            <a:r>
              <a:rPr lang="en-GB" dirty="0"/>
              <a:t>Functions can use variables defined in the parent environment, but variables declared within the function can only be accessed within the function.</a:t>
            </a:r>
          </a:p>
        </p:txBody>
      </p:sp>
      <p:sp>
        <p:nvSpPr>
          <p:cNvPr id="4" name="Slide Number Placeholder 3">
            <a:extLst>
              <a:ext uri="{FF2B5EF4-FFF2-40B4-BE49-F238E27FC236}">
                <a16:creationId xmlns:a16="http://schemas.microsoft.com/office/drawing/2014/main" id="{46CC22D2-5E74-4F18-8C71-99AD6E147BF9}"/>
              </a:ext>
            </a:extLst>
          </p:cNvPr>
          <p:cNvSpPr>
            <a:spLocks noGrp="1"/>
          </p:cNvSpPr>
          <p:nvPr>
            <p:ph type="sldNum" sz="quarter" idx="18"/>
          </p:nvPr>
        </p:nvSpPr>
        <p:spPr/>
        <p:txBody>
          <a:bodyPr/>
          <a:lstStyle/>
          <a:p>
            <a:fld id="{450B0164-1B0E-EC47-A805-AF4E4DD1E6D8}" type="slidenum">
              <a:rPr lang="en-US" smtClean="0"/>
              <a:pPr/>
              <a:t>4</a:t>
            </a:fld>
            <a:endParaRPr lang="en-US" dirty="0"/>
          </a:p>
        </p:txBody>
      </p:sp>
    </p:spTree>
    <p:extLst>
      <p:ext uri="{BB962C8B-B14F-4D97-AF65-F5344CB8AC3E}">
        <p14:creationId xmlns:p14="http://schemas.microsoft.com/office/powerpoint/2010/main" val="26500699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0106A88-F3C1-47A8-873C-91A164A34E56}"/>
              </a:ext>
            </a:extLst>
          </p:cNvPr>
          <p:cNvSpPr>
            <a:spLocks noGrp="1"/>
          </p:cNvSpPr>
          <p:nvPr>
            <p:ph type="ctrTitle"/>
          </p:nvPr>
        </p:nvSpPr>
        <p:spPr/>
        <p:txBody>
          <a:bodyPr/>
          <a:lstStyle/>
          <a:p>
            <a:r>
              <a:rPr lang="en-GB" dirty="0"/>
              <a:t>Exercise 1: Your first function</a:t>
            </a:r>
          </a:p>
        </p:txBody>
      </p:sp>
      <p:sp>
        <p:nvSpPr>
          <p:cNvPr id="8" name="Text Placeholder 7">
            <a:extLst>
              <a:ext uri="{FF2B5EF4-FFF2-40B4-BE49-F238E27FC236}">
                <a16:creationId xmlns:a16="http://schemas.microsoft.com/office/drawing/2014/main" id="{64B3C5F9-15CB-44CE-B816-2AA1DA86859E}"/>
              </a:ext>
            </a:extLst>
          </p:cNvPr>
          <p:cNvSpPr>
            <a:spLocks noGrp="1"/>
          </p:cNvSpPr>
          <p:nvPr>
            <p:ph type="body" sz="quarter" idx="16"/>
          </p:nvPr>
        </p:nvSpPr>
        <p:spPr/>
        <p:txBody>
          <a:bodyPr/>
          <a:lstStyle/>
          <a:p>
            <a:r>
              <a:rPr lang="en-GB" dirty="0"/>
              <a:t>Create a function called “my_function” that takes a single value “x”, multiplies x by 3 and then adds 1</a:t>
            </a:r>
          </a:p>
          <a:p>
            <a:endParaRPr lang="en-GB" dirty="0"/>
          </a:p>
          <a:p>
            <a:endParaRPr lang="en-GB" dirty="0"/>
          </a:p>
          <a:p>
            <a:r>
              <a:rPr lang="en-GB" dirty="0"/>
              <a:t>Remember, R will “return” the last executed line of code from a function. This value doesn’t need to be assigned to another value before returning it.</a:t>
            </a:r>
          </a:p>
          <a:p>
            <a:r>
              <a:rPr lang="en-GB" dirty="0"/>
              <a:t>Once you have created your function, try executing it with my_function(3): you should get the value 10.</a:t>
            </a:r>
          </a:p>
          <a:p>
            <a:r>
              <a:rPr lang="en-GB" dirty="0"/>
              <a:t>What happens when you execute your function with different types of values, like </a:t>
            </a:r>
            <a:r>
              <a:rPr lang="en-GB" dirty="0" err="1"/>
              <a:t>logicals</a:t>
            </a:r>
            <a:r>
              <a:rPr lang="en-GB" dirty="0"/>
              <a:t> (TRUE/FALSE), doubles (2.4, pi), or strings? What about NULL or NA?</a:t>
            </a:r>
          </a:p>
          <a:p>
            <a:r>
              <a:rPr lang="en-GB" dirty="0"/>
              <a:t>What happens when you try to execute your function with more than one variable? my_function(3, 1)</a:t>
            </a:r>
          </a:p>
        </p:txBody>
      </p:sp>
      <p:sp>
        <p:nvSpPr>
          <p:cNvPr id="4" name="Slide Number Placeholder 3">
            <a:extLst>
              <a:ext uri="{FF2B5EF4-FFF2-40B4-BE49-F238E27FC236}">
                <a16:creationId xmlns:a16="http://schemas.microsoft.com/office/drawing/2014/main" id="{623BB5A9-3B33-4A1B-BB54-3B54FC37A0CF}"/>
              </a:ext>
            </a:extLst>
          </p:cNvPr>
          <p:cNvSpPr>
            <a:spLocks noGrp="1"/>
          </p:cNvSpPr>
          <p:nvPr>
            <p:ph type="sldNum" sz="quarter" idx="18"/>
          </p:nvPr>
        </p:nvSpPr>
        <p:spPr/>
        <p:txBody>
          <a:bodyPr/>
          <a:lstStyle/>
          <a:p>
            <a:fld id="{450B0164-1B0E-EC47-A805-AF4E4DD1E6D8}" type="slidenum">
              <a:rPr lang="en-US" smtClean="0"/>
              <a:pPr/>
              <a:t>5</a:t>
            </a:fld>
            <a:endParaRPr lang="en-US" dirty="0"/>
          </a:p>
        </p:txBody>
      </p:sp>
      <p:sp>
        <p:nvSpPr>
          <p:cNvPr id="9" name="Rectangle 8">
            <a:extLst>
              <a:ext uri="{FF2B5EF4-FFF2-40B4-BE49-F238E27FC236}">
                <a16:creationId xmlns:a16="http://schemas.microsoft.com/office/drawing/2014/main" id="{52DAD377-EF37-45DD-9DA7-CE6D255FC49A}"/>
              </a:ext>
            </a:extLst>
          </p:cNvPr>
          <p:cNvSpPr/>
          <p:nvPr/>
        </p:nvSpPr>
        <p:spPr>
          <a:xfrm>
            <a:off x="666100" y="2358812"/>
            <a:ext cx="9359900" cy="92333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GB" sz="1800" dirty="0">
                <a:solidFill>
                  <a:srgbClr val="DCDCAA"/>
                </a:solidFill>
                <a:latin typeface="Source Code Pro, Consolas,  Courier New"/>
              </a:rPr>
              <a:t>my_function</a:t>
            </a:r>
            <a:r>
              <a:rPr lang="en-GB" sz="1800" dirty="0">
                <a:solidFill>
                  <a:srgbClr val="D4D4D4"/>
                </a:solidFill>
                <a:latin typeface="Source Code Pro, Consolas,  Courier New"/>
              </a:rPr>
              <a:t> &lt;- </a:t>
            </a:r>
            <a:r>
              <a:rPr lang="en-GB" sz="1800" dirty="0">
                <a:solidFill>
                  <a:srgbClr val="C586C0"/>
                </a:solidFill>
                <a:latin typeface="Source Code Pro, Consolas,  Courier New"/>
              </a:rPr>
              <a:t>function</a:t>
            </a:r>
            <a:r>
              <a:rPr lang="en-GB" sz="1800" dirty="0">
                <a:solidFill>
                  <a:srgbClr val="D4D4D4"/>
                </a:solidFill>
                <a:latin typeface="Source Code Pro, Consolas,  Courier New"/>
              </a:rPr>
              <a:t>(</a:t>
            </a:r>
            <a:r>
              <a:rPr lang="en-GB" sz="1800" dirty="0">
                <a:solidFill>
                  <a:srgbClr val="9CDCFE"/>
                </a:solidFill>
                <a:latin typeface="Source Code Pro, Consolas,  Courier New"/>
              </a:rPr>
              <a:t>x</a:t>
            </a:r>
            <a:r>
              <a:rPr lang="en-GB" sz="1800" dirty="0">
                <a:solidFill>
                  <a:srgbClr val="D4D4D4"/>
                </a:solidFill>
                <a:latin typeface="Source Code Pro, Consolas,  Courier New"/>
              </a:rPr>
              <a:t>) {</a:t>
            </a:r>
          </a:p>
          <a:p>
            <a:r>
              <a:rPr lang="en-GB" sz="1800" dirty="0">
                <a:solidFill>
                  <a:srgbClr val="D4D4D4"/>
                </a:solidFill>
                <a:latin typeface="Source Code Pro, Consolas,  Courier New"/>
              </a:rPr>
              <a:t>  </a:t>
            </a:r>
            <a:r>
              <a:rPr lang="en-GB" sz="1800" dirty="0">
                <a:solidFill>
                  <a:srgbClr val="9CDCFE"/>
                </a:solidFill>
                <a:latin typeface="Source Code Pro, Consolas,  Courier New"/>
              </a:rPr>
              <a:t>your_code_here</a:t>
            </a:r>
            <a:endParaRPr lang="en-GB" sz="1800" dirty="0">
              <a:solidFill>
                <a:srgbClr val="D4D4D4"/>
              </a:solidFill>
              <a:latin typeface="Source Code Pro, Consolas,  Courier New"/>
            </a:endParaRPr>
          </a:p>
          <a:p>
            <a:r>
              <a:rPr lang="en-GB" sz="1800" dirty="0">
                <a:solidFill>
                  <a:srgbClr val="D4D4D4"/>
                </a:solidFill>
                <a:latin typeface="Source Code Pro, Consolas,  Courier New"/>
              </a:rPr>
              <a:t>}</a:t>
            </a:r>
            <a:endParaRPr lang="en-GB" sz="1800" b="0" dirty="0">
              <a:solidFill>
                <a:srgbClr val="D4D4D4"/>
              </a:solidFill>
              <a:effectLst/>
              <a:latin typeface="Source Code Pro, Consolas,  Courier New"/>
            </a:endParaRPr>
          </a:p>
        </p:txBody>
      </p:sp>
    </p:spTree>
    <p:extLst>
      <p:ext uri="{BB962C8B-B14F-4D97-AF65-F5344CB8AC3E}">
        <p14:creationId xmlns:p14="http://schemas.microsoft.com/office/powerpoint/2010/main" val="1762146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0C3E5D-59F8-439E-9D0A-EA71CD6CB9F8}"/>
              </a:ext>
            </a:extLst>
          </p:cNvPr>
          <p:cNvSpPr>
            <a:spLocks noGrp="1"/>
          </p:cNvSpPr>
          <p:nvPr>
            <p:ph type="ctrTitle"/>
          </p:nvPr>
        </p:nvSpPr>
        <p:spPr/>
        <p:txBody>
          <a:bodyPr/>
          <a:lstStyle/>
          <a:p>
            <a:r>
              <a:rPr lang="en-GB" dirty="0"/>
              <a:t>When should we create our own functions?</a:t>
            </a:r>
          </a:p>
        </p:txBody>
      </p:sp>
      <p:sp>
        <p:nvSpPr>
          <p:cNvPr id="6" name="Text Placeholder 5">
            <a:extLst>
              <a:ext uri="{FF2B5EF4-FFF2-40B4-BE49-F238E27FC236}">
                <a16:creationId xmlns:a16="http://schemas.microsoft.com/office/drawing/2014/main" id="{01FE1EE1-79B0-4A36-A98C-8A4C96B4E1E1}"/>
              </a:ext>
            </a:extLst>
          </p:cNvPr>
          <p:cNvSpPr>
            <a:spLocks noGrp="1"/>
          </p:cNvSpPr>
          <p:nvPr>
            <p:ph type="body" sz="quarter" idx="16"/>
          </p:nvPr>
        </p:nvSpPr>
        <p:spPr/>
        <p:txBody>
          <a:bodyPr/>
          <a:lstStyle/>
          <a:p>
            <a:r>
              <a:rPr lang="en-GB" dirty="0"/>
              <a:t>Consider the following code from R4DS, what issues can you identify?</a:t>
            </a:r>
          </a:p>
        </p:txBody>
      </p:sp>
      <p:sp>
        <p:nvSpPr>
          <p:cNvPr id="4" name="Slide Number Placeholder 3">
            <a:extLst>
              <a:ext uri="{FF2B5EF4-FFF2-40B4-BE49-F238E27FC236}">
                <a16:creationId xmlns:a16="http://schemas.microsoft.com/office/drawing/2014/main" id="{61A6E9F3-9849-43B2-A70D-AF3D2F350DBB}"/>
              </a:ext>
            </a:extLst>
          </p:cNvPr>
          <p:cNvSpPr>
            <a:spLocks noGrp="1"/>
          </p:cNvSpPr>
          <p:nvPr>
            <p:ph type="sldNum" sz="quarter" idx="18"/>
          </p:nvPr>
        </p:nvSpPr>
        <p:spPr/>
        <p:txBody>
          <a:bodyPr/>
          <a:lstStyle/>
          <a:p>
            <a:fld id="{450B0164-1B0E-EC47-A805-AF4E4DD1E6D8}" type="slidenum">
              <a:rPr lang="en-US" smtClean="0"/>
              <a:pPr/>
              <a:t>6</a:t>
            </a:fld>
            <a:endParaRPr lang="en-US" dirty="0"/>
          </a:p>
        </p:txBody>
      </p:sp>
      <p:sp>
        <p:nvSpPr>
          <p:cNvPr id="9" name="Rectangle 8">
            <a:extLst>
              <a:ext uri="{FF2B5EF4-FFF2-40B4-BE49-F238E27FC236}">
                <a16:creationId xmlns:a16="http://schemas.microsoft.com/office/drawing/2014/main" id="{9A9DD0A6-BC21-4B54-8BCA-7CA2F1410443}"/>
              </a:ext>
            </a:extLst>
          </p:cNvPr>
          <p:cNvSpPr/>
          <p:nvPr/>
        </p:nvSpPr>
        <p:spPr>
          <a:xfrm>
            <a:off x="666100" y="2076936"/>
            <a:ext cx="9359900" cy="4939814"/>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GB" dirty="0">
                <a:solidFill>
                  <a:srgbClr val="9CDCFE"/>
                </a:solidFill>
                <a:latin typeface="Source Code Pro, Consolas,  Courier New"/>
              </a:rPr>
              <a:t>df</a:t>
            </a:r>
            <a:r>
              <a:rPr lang="en-GB" dirty="0">
                <a:solidFill>
                  <a:srgbClr val="D4D4D4"/>
                </a:solidFill>
                <a:latin typeface="Source Code Pro, Consolas,  Courier New"/>
              </a:rPr>
              <a:t> &lt;- tibble</a:t>
            </a:r>
            <a:r>
              <a:rPr lang="en-GB" dirty="0">
                <a:solidFill>
                  <a:srgbClr val="569CD6"/>
                </a:solidFill>
                <a:latin typeface="Source Code Pro, Consolas,  Courier New"/>
              </a:rPr>
              <a:t>::</a:t>
            </a:r>
            <a:r>
              <a:rPr lang="en-GB" dirty="0">
                <a:solidFill>
                  <a:srgbClr val="9CDCFE"/>
                </a:solidFill>
                <a:latin typeface="Source Code Pro, Consolas,  Courier New"/>
              </a:rPr>
              <a:t>tibble</a:t>
            </a:r>
            <a:r>
              <a:rPr lang="en-GB" dirty="0">
                <a:solidFill>
                  <a:srgbClr val="D4D4D4"/>
                </a:solidFill>
                <a:latin typeface="Source Code Pro, Consolas,  Courier New"/>
              </a:rPr>
              <a:t>(</a:t>
            </a:r>
          </a:p>
          <a:p>
            <a:r>
              <a:rPr lang="en-GB" dirty="0">
                <a:solidFill>
                  <a:srgbClr val="D4D4D4"/>
                </a:solidFill>
                <a:latin typeface="Source Code Pro, Consolas,  Courier New"/>
              </a:rPr>
              <a:t>  </a:t>
            </a:r>
            <a:r>
              <a:rPr lang="en-GB" dirty="0">
                <a:solidFill>
                  <a:srgbClr val="9CDCFE"/>
                </a:solidFill>
                <a:latin typeface="Source Code Pro, Consolas,  Courier New"/>
              </a:rPr>
              <a:t>a</a:t>
            </a:r>
            <a:r>
              <a:rPr lang="en-GB" dirty="0">
                <a:solidFill>
                  <a:srgbClr val="D4D4D4"/>
                </a:solidFill>
                <a:latin typeface="Source Code Pro, Consolas,  Courier New"/>
              </a:rPr>
              <a:t> = </a:t>
            </a:r>
            <a:r>
              <a:rPr lang="en-GB" dirty="0">
                <a:solidFill>
                  <a:srgbClr val="DCDCAA"/>
                </a:solidFill>
                <a:latin typeface="Source Code Pro, Consolas,  Courier New"/>
              </a:rPr>
              <a:t>rnorm</a:t>
            </a:r>
            <a:r>
              <a:rPr lang="en-GB" dirty="0">
                <a:solidFill>
                  <a:srgbClr val="D4D4D4"/>
                </a:solidFill>
                <a:latin typeface="Source Code Pro, Consolas,  Courier New"/>
              </a:rPr>
              <a:t>(</a:t>
            </a:r>
            <a:r>
              <a:rPr lang="en-GB" dirty="0">
                <a:solidFill>
                  <a:srgbClr val="B5CEA8"/>
                </a:solidFill>
                <a:latin typeface="Source Code Pro, Consolas,  Courier New"/>
              </a:rPr>
              <a:t>10</a:t>
            </a:r>
            <a:r>
              <a:rPr lang="en-GB" dirty="0">
                <a:solidFill>
                  <a:srgbClr val="D4D4D4"/>
                </a:solidFill>
                <a:latin typeface="Source Code Pro, Consolas,  Courier New"/>
              </a:rPr>
              <a:t>),</a:t>
            </a:r>
          </a:p>
          <a:p>
            <a:r>
              <a:rPr lang="en-GB" dirty="0">
                <a:solidFill>
                  <a:srgbClr val="D4D4D4"/>
                </a:solidFill>
                <a:latin typeface="Source Code Pro, Consolas,  Courier New"/>
              </a:rPr>
              <a:t>  </a:t>
            </a:r>
            <a:r>
              <a:rPr lang="en-GB" dirty="0">
                <a:solidFill>
                  <a:srgbClr val="9CDCFE"/>
                </a:solidFill>
                <a:latin typeface="Source Code Pro, Consolas,  Courier New"/>
              </a:rPr>
              <a:t>b</a:t>
            </a:r>
            <a:r>
              <a:rPr lang="en-GB" dirty="0">
                <a:solidFill>
                  <a:srgbClr val="D4D4D4"/>
                </a:solidFill>
                <a:latin typeface="Source Code Pro, Consolas,  Courier New"/>
              </a:rPr>
              <a:t> = </a:t>
            </a:r>
            <a:r>
              <a:rPr lang="en-GB" dirty="0">
                <a:solidFill>
                  <a:srgbClr val="DCDCAA"/>
                </a:solidFill>
                <a:latin typeface="Source Code Pro, Consolas,  Courier New"/>
              </a:rPr>
              <a:t>rnorm</a:t>
            </a:r>
            <a:r>
              <a:rPr lang="en-GB" dirty="0">
                <a:solidFill>
                  <a:srgbClr val="D4D4D4"/>
                </a:solidFill>
                <a:latin typeface="Source Code Pro, Consolas,  Courier New"/>
              </a:rPr>
              <a:t>(</a:t>
            </a:r>
            <a:r>
              <a:rPr lang="en-GB" dirty="0">
                <a:solidFill>
                  <a:srgbClr val="B5CEA8"/>
                </a:solidFill>
                <a:latin typeface="Source Code Pro, Consolas,  Courier New"/>
              </a:rPr>
              <a:t>10</a:t>
            </a:r>
            <a:r>
              <a:rPr lang="en-GB" dirty="0">
                <a:solidFill>
                  <a:srgbClr val="D4D4D4"/>
                </a:solidFill>
                <a:latin typeface="Source Code Pro, Consolas,  Courier New"/>
              </a:rPr>
              <a:t>),</a:t>
            </a:r>
          </a:p>
          <a:p>
            <a:r>
              <a:rPr lang="en-GB" dirty="0">
                <a:solidFill>
                  <a:srgbClr val="D4D4D4"/>
                </a:solidFill>
                <a:latin typeface="Source Code Pro, Consolas,  Courier New"/>
              </a:rPr>
              <a:t>  </a:t>
            </a:r>
            <a:r>
              <a:rPr lang="en-GB" dirty="0">
                <a:solidFill>
                  <a:srgbClr val="9CDCFE"/>
                </a:solidFill>
                <a:latin typeface="Source Code Pro, Consolas,  Courier New"/>
              </a:rPr>
              <a:t>c</a:t>
            </a:r>
            <a:r>
              <a:rPr lang="en-GB" dirty="0">
                <a:solidFill>
                  <a:srgbClr val="D4D4D4"/>
                </a:solidFill>
                <a:latin typeface="Source Code Pro, Consolas,  Courier New"/>
              </a:rPr>
              <a:t> = </a:t>
            </a:r>
            <a:r>
              <a:rPr lang="en-GB" dirty="0">
                <a:solidFill>
                  <a:srgbClr val="DCDCAA"/>
                </a:solidFill>
                <a:latin typeface="Source Code Pro, Consolas,  Courier New"/>
              </a:rPr>
              <a:t>rnorm</a:t>
            </a:r>
            <a:r>
              <a:rPr lang="en-GB" dirty="0">
                <a:solidFill>
                  <a:srgbClr val="D4D4D4"/>
                </a:solidFill>
                <a:latin typeface="Source Code Pro, Consolas,  Courier New"/>
              </a:rPr>
              <a:t>(</a:t>
            </a:r>
            <a:r>
              <a:rPr lang="en-GB" dirty="0">
                <a:solidFill>
                  <a:srgbClr val="B5CEA8"/>
                </a:solidFill>
                <a:latin typeface="Source Code Pro, Consolas,  Courier New"/>
              </a:rPr>
              <a:t>10</a:t>
            </a:r>
            <a:r>
              <a:rPr lang="en-GB" dirty="0">
                <a:solidFill>
                  <a:srgbClr val="D4D4D4"/>
                </a:solidFill>
                <a:latin typeface="Source Code Pro, Consolas,  Courier New"/>
              </a:rPr>
              <a:t>),</a:t>
            </a:r>
          </a:p>
          <a:p>
            <a:r>
              <a:rPr lang="en-GB" dirty="0">
                <a:solidFill>
                  <a:srgbClr val="D4D4D4"/>
                </a:solidFill>
                <a:latin typeface="Source Code Pro, Consolas,  Courier New"/>
              </a:rPr>
              <a:t>  </a:t>
            </a:r>
            <a:r>
              <a:rPr lang="en-GB" dirty="0">
                <a:solidFill>
                  <a:srgbClr val="9CDCFE"/>
                </a:solidFill>
                <a:latin typeface="Source Code Pro, Consolas,  Courier New"/>
              </a:rPr>
              <a:t>d</a:t>
            </a:r>
            <a:r>
              <a:rPr lang="en-GB" dirty="0">
                <a:solidFill>
                  <a:srgbClr val="D4D4D4"/>
                </a:solidFill>
                <a:latin typeface="Source Code Pro, Consolas,  Courier New"/>
              </a:rPr>
              <a:t> = </a:t>
            </a:r>
            <a:r>
              <a:rPr lang="en-GB" dirty="0">
                <a:solidFill>
                  <a:srgbClr val="DCDCAA"/>
                </a:solidFill>
                <a:latin typeface="Source Code Pro, Consolas,  Courier New"/>
              </a:rPr>
              <a:t>rnorm</a:t>
            </a:r>
            <a:r>
              <a:rPr lang="en-GB" dirty="0">
                <a:solidFill>
                  <a:srgbClr val="D4D4D4"/>
                </a:solidFill>
                <a:latin typeface="Source Code Pro, Consolas,  Courier New"/>
              </a:rPr>
              <a:t>(</a:t>
            </a:r>
            <a:r>
              <a:rPr lang="en-GB" dirty="0">
                <a:solidFill>
                  <a:srgbClr val="B5CEA8"/>
                </a:solidFill>
                <a:latin typeface="Source Code Pro, Consolas,  Courier New"/>
              </a:rPr>
              <a:t>10</a:t>
            </a:r>
            <a:r>
              <a:rPr lang="en-GB" dirty="0">
                <a:solidFill>
                  <a:srgbClr val="D4D4D4"/>
                </a:solidFill>
                <a:latin typeface="Source Code Pro, Consolas,  Courier New"/>
              </a:rPr>
              <a:t>)</a:t>
            </a:r>
          </a:p>
          <a:p>
            <a:r>
              <a:rPr lang="en-GB" dirty="0">
                <a:solidFill>
                  <a:srgbClr val="D4D4D4"/>
                </a:solidFill>
                <a:latin typeface="Source Code Pro, Consolas,  Courier New"/>
              </a:rPr>
              <a:t>)</a:t>
            </a:r>
          </a:p>
          <a:p>
            <a:br>
              <a:rPr lang="en-GB" dirty="0">
                <a:solidFill>
                  <a:srgbClr val="D4D4D4"/>
                </a:solidFill>
                <a:latin typeface="Source Code Pro, Consolas,  Courier New"/>
              </a:rPr>
            </a:b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&lt;- (</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p>
          <a:p>
            <a:r>
              <a:rPr lang="en-GB" dirty="0">
                <a:solidFill>
                  <a:srgbClr val="D4D4D4"/>
                </a:solidFill>
                <a:latin typeface="Source Code Pro, Consolas,  Courier New"/>
              </a:rPr>
              <a:t>  (</a:t>
            </a:r>
            <a:r>
              <a:rPr lang="en-GB" dirty="0">
                <a:solidFill>
                  <a:srgbClr val="DCDCAA"/>
                </a:solidFill>
                <a:latin typeface="Source Code Pro, Consolas,  Courier New"/>
              </a:rPr>
              <a:t>max</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a:t>
            </a:r>
          </a:p>
          <a:p>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b</a:t>
            </a:r>
            <a:r>
              <a:rPr lang="en-GB" dirty="0">
                <a:solidFill>
                  <a:srgbClr val="D4D4D4"/>
                </a:solidFill>
                <a:latin typeface="Source Code Pro, Consolas,  Courier New"/>
              </a:rPr>
              <a:t> &lt;- (</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b</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b</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p>
          <a:p>
            <a:r>
              <a:rPr lang="en-GB" dirty="0">
                <a:solidFill>
                  <a:srgbClr val="D4D4D4"/>
                </a:solidFill>
                <a:latin typeface="Source Code Pro, Consolas,  Courier New"/>
              </a:rPr>
              <a:t>  (</a:t>
            </a:r>
            <a:r>
              <a:rPr lang="en-GB" dirty="0">
                <a:solidFill>
                  <a:srgbClr val="DCDCAA"/>
                </a:solidFill>
                <a:latin typeface="Source Code Pro, Consolas,  Courier New"/>
              </a:rPr>
              <a:t>max</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b</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a:t>
            </a:r>
          </a:p>
          <a:p>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c</a:t>
            </a:r>
            <a:r>
              <a:rPr lang="en-GB" dirty="0">
                <a:solidFill>
                  <a:srgbClr val="D4D4D4"/>
                </a:solidFill>
                <a:latin typeface="Source Code Pro, Consolas,  Courier New"/>
              </a:rPr>
              <a:t> &lt;- (</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c</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c</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p>
          <a:p>
            <a:r>
              <a:rPr lang="en-GB" dirty="0">
                <a:solidFill>
                  <a:srgbClr val="D4D4D4"/>
                </a:solidFill>
                <a:latin typeface="Source Code Pro, Consolas,  Courier New"/>
              </a:rPr>
              <a:t>  (</a:t>
            </a:r>
            <a:r>
              <a:rPr lang="en-GB" dirty="0">
                <a:solidFill>
                  <a:srgbClr val="DCDCAA"/>
                </a:solidFill>
                <a:latin typeface="Source Code Pro, Consolas,  Courier New"/>
              </a:rPr>
              <a:t>max</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c</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c</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a:t>
            </a:r>
          </a:p>
          <a:p>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d</a:t>
            </a:r>
            <a:r>
              <a:rPr lang="en-GB" dirty="0">
                <a:solidFill>
                  <a:srgbClr val="D4D4D4"/>
                </a:solidFill>
                <a:latin typeface="Source Code Pro, Consolas,  Courier New"/>
              </a:rPr>
              <a:t> &lt;- (</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d</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d</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p>
          <a:p>
            <a:r>
              <a:rPr lang="en-GB" dirty="0">
                <a:solidFill>
                  <a:srgbClr val="D4D4D4"/>
                </a:solidFill>
                <a:latin typeface="Source Code Pro, Consolas,  Courier New"/>
              </a:rPr>
              <a:t>  (</a:t>
            </a:r>
            <a:r>
              <a:rPr lang="en-GB" dirty="0">
                <a:solidFill>
                  <a:srgbClr val="DCDCAA"/>
                </a:solidFill>
                <a:latin typeface="Source Code Pro, Consolas,  Courier New"/>
              </a:rPr>
              <a:t>max</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d</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d</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a:t>
            </a:r>
            <a:endParaRPr lang="en-GB" b="0" dirty="0">
              <a:solidFill>
                <a:srgbClr val="D4D4D4"/>
              </a:solidFill>
              <a:effectLst/>
              <a:latin typeface="Source Code Pro, Consolas,  Courier New"/>
            </a:endParaRPr>
          </a:p>
        </p:txBody>
      </p:sp>
    </p:spTree>
    <p:extLst>
      <p:ext uri="{BB962C8B-B14F-4D97-AF65-F5344CB8AC3E}">
        <p14:creationId xmlns:p14="http://schemas.microsoft.com/office/powerpoint/2010/main" val="7765635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0C3E5D-59F8-439E-9D0A-EA71CD6CB9F8}"/>
              </a:ext>
            </a:extLst>
          </p:cNvPr>
          <p:cNvSpPr>
            <a:spLocks noGrp="1"/>
          </p:cNvSpPr>
          <p:nvPr>
            <p:ph type="ctrTitle"/>
          </p:nvPr>
        </p:nvSpPr>
        <p:spPr/>
        <p:txBody>
          <a:bodyPr/>
          <a:lstStyle/>
          <a:p>
            <a:r>
              <a:rPr lang="en-GB" dirty="0"/>
              <a:t>When should we create our own functions?</a:t>
            </a:r>
          </a:p>
        </p:txBody>
      </p:sp>
      <p:sp>
        <p:nvSpPr>
          <p:cNvPr id="6" name="Text Placeholder 5">
            <a:extLst>
              <a:ext uri="{FF2B5EF4-FFF2-40B4-BE49-F238E27FC236}">
                <a16:creationId xmlns:a16="http://schemas.microsoft.com/office/drawing/2014/main" id="{01FE1EE1-79B0-4A36-A98C-8A4C96B4E1E1}"/>
              </a:ext>
            </a:extLst>
          </p:cNvPr>
          <p:cNvSpPr>
            <a:spLocks noGrp="1"/>
          </p:cNvSpPr>
          <p:nvPr>
            <p:ph type="body" sz="quarter" idx="16"/>
          </p:nvPr>
        </p:nvSpPr>
        <p:spPr/>
        <p:txBody>
          <a:bodyPr/>
          <a:lstStyle/>
          <a:p>
            <a:pPr marL="457200" indent="-457200">
              <a:buFont typeface="+mj-lt"/>
              <a:buAutoNum type="arabicPeriod"/>
            </a:pPr>
            <a:r>
              <a:rPr lang="en-GB" dirty="0"/>
              <a:t>The same code is repeated over and over</a:t>
            </a:r>
          </a:p>
          <a:p>
            <a:pPr marL="457200" indent="-457200">
              <a:buFont typeface="+mj-lt"/>
              <a:buAutoNum type="arabicPeriod"/>
            </a:pPr>
            <a:r>
              <a:rPr lang="en-GB" dirty="0"/>
              <a:t>A bug has been introduced on the df$b assignment: it uses the minimum value from df$a, not df$b</a:t>
            </a:r>
          </a:p>
          <a:p>
            <a:endParaRPr lang="en-GB" dirty="0"/>
          </a:p>
          <a:p>
            <a:r>
              <a:rPr lang="en-GB" dirty="0"/>
              <a:t>This is a perfect candidate to become a separate function!</a:t>
            </a:r>
          </a:p>
        </p:txBody>
      </p:sp>
      <p:sp>
        <p:nvSpPr>
          <p:cNvPr id="4" name="Slide Number Placeholder 3">
            <a:extLst>
              <a:ext uri="{FF2B5EF4-FFF2-40B4-BE49-F238E27FC236}">
                <a16:creationId xmlns:a16="http://schemas.microsoft.com/office/drawing/2014/main" id="{61A6E9F3-9849-43B2-A70D-AF3D2F350DBB}"/>
              </a:ext>
            </a:extLst>
          </p:cNvPr>
          <p:cNvSpPr>
            <a:spLocks noGrp="1"/>
          </p:cNvSpPr>
          <p:nvPr>
            <p:ph type="sldNum" sz="quarter" idx="18"/>
          </p:nvPr>
        </p:nvSpPr>
        <p:spPr/>
        <p:txBody>
          <a:bodyPr/>
          <a:lstStyle/>
          <a:p>
            <a:fld id="{450B0164-1B0E-EC47-A805-AF4E4DD1E6D8}" type="slidenum">
              <a:rPr lang="en-US" smtClean="0"/>
              <a:pPr/>
              <a:t>7</a:t>
            </a:fld>
            <a:endParaRPr lang="en-US" dirty="0"/>
          </a:p>
        </p:txBody>
      </p:sp>
      <p:sp>
        <p:nvSpPr>
          <p:cNvPr id="9" name="Rectangle 8">
            <a:extLst>
              <a:ext uri="{FF2B5EF4-FFF2-40B4-BE49-F238E27FC236}">
                <a16:creationId xmlns:a16="http://schemas.microsoft.com/office/drawing/2014/main" id="{9A9DD0A6-BC21-4B54-8BCA-7CA2F1410443}"/>
              </a:ext>
            </a:extLst>
          </p:cNvPr>
          <p:cNvSpPr/>
          <p:nvPr/>
        </p:nvSpPr>
        <p:spPr>
          <a:xfrm>
            <a:off x="666100" y="4339094"/>
            <a:ext cx="9359900" cy="2677656"/>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&lt;- (</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p>
          <a:p>
            <a:r>
              <a:rPr lang="en-GB" dirty="0">
                <a:solidFill>
                  <a:srgbClr val="D4D4D4"/>
                </a:solidFill>
                <a:latin typeface="Source Code Pro, Consolas,  Courier New"/>
              </a:rPr>
              <a:t>  (</a:t>
            </a:r>
            <a:r>
              <a:rPr lang="en-GB" dirty="0">
                <a:solidFill>
                  <a:srgbClr val="DCDCAA"/>
                </a:solidFill>
                <a:latin typeface="Source Code Pro, Consolas,  Courier New"/>
              </a:rPr>
              <a:t>max</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a:t>
            </a:r>
          </a:p>
          <a:p>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b</a:t>
            </a:r>
            <a:r>
              <a:rPr lang="en-GB" dirty="0">
                <a:solidFill>
                  <a:srgbClr val="D4D4D4"/>
                </a:solidFill>
                <a:latin typeface="Source Code Pro, Consolas,  Courier New"/>
              </a:rPr>
              <a:t> &lt;- (</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b</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b</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p>
          <a:p>
            <a:r>
              <a:rPr lang="en-GB" dirty="0">
                <a:solidFill>
                  <a:srgbClr val="D4D4D4"/>
                </a:solidFill>
                <a:latin typeface="Source Code Pro, Consolas,  Courier New"/>
              </a:rPr>
              <a:t>  (</a:t>
            </a:r>
            <a:r>
              <a:rPr lang="en-GB" dirty="0">
                <a:solidFill>
                  <a:srgbClr val="DCDCAA"/>
                </a:solidFill>
                <a:latin typeface="Source Code Pro, Consolas,  Courier New"/>
              </a:rPr>
              <a:t>max</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b</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a:t>
            </a:r>
          </a:p>
          <a:p>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c</a:t>
            </a:r>
            <a:r>
              <a:rPr lang="en-GB" dirty="0">
                <a:solidFill>
                  <a:srgbClr val="D4D4D4"/>
                </a:solidFill>
                <a:latin typeface="Source Code Pro, Consolas,  Courier New"/>
              </a:rPr>
              <a:t> &lt;- (</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c</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c</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p>
          <a:p>
            <a:r>
              <a:rPr lang="en-GB" dirty="0">
                <a:solidFill>
                  <a:srgbClr val="D4D4D4"/>
                </a:solidFill>
                <a:latin typeface="Source Code Pro, Consolas,  Courier New"/>
              </a:rPr>
              <a:t>  (</a:t>
            </a:r>
            <a:r>
              <a:rPr lang="en-GB" dirty="0">
                <a:solidFill>
                  <a:srgbClr val="DCDCAA"/>
                </a:solidFill>
                <a:latin typeface="Source Code Pro, Consolas,  Courier New"/>
              </a:rPr>
              <a:t>max</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c</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c</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a:t>
            </a:r>
          </a:p>
          <a:p>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d</a:t>
            </a:r>
            <a:r>
              <a:rPr lang="en-GB" dirty="0">
                <a:solidFill>
                  <a:srgbClr val="D4D4D4"/>
                </a:solidFill>
                <a:latin typeface="Source Code Pro, Consolas,  Courier New"/>
              </a:rPr>
              <a:t> &lt;- (</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d</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d</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p>
          <a:p>
            <a:r>
              <a:rPr lang="en-GB" dirty="0">
                <a:solidFill>
                  <a:srgbClr val="D4D4D4"/>
                </a:solidFill>
                <a:latin typeface="Source Code Pro, Consolas,  Courier New"/>
              </a:rPr>
              <a:t>  (</a:t>
            </a:r>
            <a:r>
              <a:rPr lang="en-GB" dirty="0">
                <a:solidFill>
                  <a:srgbClr val="DCDCAA"/>
                </a:solidFill>
                <a:latin typeface="Source Code Pro, Consolas,  Courier New"/>
              </a:rPr>
              <a:t>max</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d</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d</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a:t>
            </a:r>
            <a:endParaRPr lang="en-GB" b="0" dirty="0">
              <a:solidFill>
                <a:srgbClr val="D4D4D4"/>
              </a:solidFill>
              <a:effectLst/>
              <a:latin typeface="Source Code Pro, Consolas,  Courier New"/>
            </a:endParaRPr>
          </a:p>
        </p:txBody>
      </p:sp>
    </p:spTree>
    <p:extLst>
      <p:ext uri="{BB962C8B-B14F-4D97-AF65-F5344CB8AC3E}">
        <p14:creationId xmlns:p14="http://schemas.microsoft.com/office/powerpoint/2010/main" val="382345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0C3E5D-59F8-439E-9D0A-EA71CD6CB9F8}"/>
              </a:ext>
            </a:extLst>
          </p:cNvPr>
          <p:cNvSpPr>
            <a:spLocks noGrp="1"/>
          </p:cNvSpPr>
          <p:nvPr>
            <p:ph type="ctrTitle"/>
          </p:nvPr>
        </p:nvSpPr>
        <p:spPr/>
        <p:txBody>
          <a:bodyPr/>
          <a:lstStyle/>
          <a:p>
            <a:r>
              <a:rPr lang="en-GB" dirty="0"/>
              <a:t>Exercise 2: Fix the R4DS bug</a:t>
            </a:r>
          </a:p>
        </p:txBody>
      </p:sp>
      <p:sp>
        <p:nvSpPr>
          <p:cNvPr id="6" name="Text Placeholder 5">
            <a:extLst>
              <a:ext uri="{FF2B5EF4-FFF2-40B4-BE49-F238E27FC236}">
                <a16:creationId xmlns:a16="http://schemas.microsoft.com/office/drawing/2014/main" id="{01FE1EE1-79B0-4A36-A98C-8A4C96B4E1E1}"/>
              </a:ext>
            </a:extLst>
          </p:cNvPr>
          <p:cNvSpPr>
            <a:spLocks noGrp="1"/>
          </p:cNvSpPr>
          <p:nvPr>
            <p:ph type="body" sz="quarter" idx="16"/>
          </p:nvPr>
        </p:nvSpPr>
        <p:spPr/>
        <p:txBody>
          <a:bodyPr/>
          <a:lstStyle/>
          <a:p>
            <a:r>
              <a:rPr lang="en-GB" dirty="0"/>
              <a:t>Create a function called “rescale” that implements the code from R4DS, then rewrite the variable reassignment using your new function</a:t>
            </a:r>
          </a:p>
        </p:txBody>
      </p:sp>
      <p:sp>
        <p:nvSpPr>
          <p:cNvPr id="4" name="Slide Number Placeholder 3">
            <a:extLst>
              <a:ext uri="{FF2B5EF4-FFF2-40B4-BE49-F238E27FC236}">
                <a16:creationId xmlns:a16="http://schemas.microsoft.com/office/drawing/2014/main" id="{61A6E9F3-9849-43B2-A70D-AF3D2F350DBB}"/>
              </a:ext>
            </a:extLst>
          </p:cNvPr>
          <p:cNvSpPr>
            <a:spLocks noGrp="1"/>
          </p:cNvSpPr>
          <p:nvPr>
            <p:ph type="sldNum" sz="quarter" idx="18"/>
          </p:nvPr>
        </p:nvSpPr>
        <p:spPr/>
        <p:txBody>
          <a:bodyPr/>
          <a:lstStyle/>
          <a:p>
            <a:fld id="{450B0164-1B0E-EC47-A805-AF4E4DD1E6D8}" type="slidenum">
              <a:rPr lang="en-US" smtClean="0"/>
              <a:pPr/>
              <a:t>8</a:t>
            </a:fld>
            <a:endParaRPr lang="en-US" dirty="0"/>
          </a:p>
        </p:txBody>
      </p:sp>
      <p:sp>
        <p:nvSpPr>
          <p:cNvPr id="7" name="Rectangle 6">
            <a:extLst>
              <a:ext uri="{FF2B5EF4-FFF2-40B4-BE49-F238E27FC236}">
                <a16:creationId xmlns:a16="http://schemas.microsoft.com/office/drawing/2014/main" id="{F2D58B8E-577B-4784-A9CC-547CF9E79A65}"/>
              </a:ext>
            </a:extLst>
          </p:cNvPr>
          <p:cNvSpPr/>
          <p:nvPr/>
        </p:nvSpPr>
        <p:spPr>
          <a:xfrm>
            <a:off x="666100" y="4339094"/>
            <a:ext cx="9359900" cy="738664"/>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&lt;- (</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p>
          <a:p>
            <a:r>
              <a:rPr lang="en-GB" dirty="0">
                <a:solidFill>
                  <a:srgbClr val="D4D4D4"/>
                </a:solidFill>
                <a:latin typeface="Source Code Pro, Consolas,  Courier New"/>
              </a:rPr>
              <a:t>  (</a:t>
            </a:r>
            <a:r>
              <a:rPr lang="en-GB" dirty="0">
                <a:solidFill>
                  <a:srgbClr val="DCDCAA"/>
                </a:solidFill>
                <a:latin typeface="Source Code Pro, Consolas,  Courier New"/>
              </a:rPr>
              <a:t>max</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 - </a:t>
            </a:r>
            <a:r>
              <a:rPr lang="en-GB" dirty="0">
                <a:solidFill>
                  <a:srgbClr val="DCDCAA"/>
                </a:solidFill>
                <a:latin typeface="Source Code Pro, Consolas,  Courier New"/>
              </a:rPr>
              <a:t>min</a:t>
            </a:r>
            <a:r>
              <a:rPr lang="en-GB" dirty="0">
                <a:solidFill>
                  <a:srgbClr val="D4D4D4"/>
                </a:solidFill>
                <a:latin typeface="Source Code Pro, Consolas,  Courier New"/>
              </a:rPr>
              <a:t>(</a:t>
            </a:r>
            <a:r>
              <a:rPr lang="en-GB" dirty="0">
                <a:solidFill>
                  <a:srgbClr val="9CDCFE"/>
                </a:solidFill>
                <a:latin typeface="Source Code Pro, Consolas,  Courier New"/>
              </a:rPr>
              <a:t>df</a:t>
            </a:r>
            <a:r>
              <a:rPr lang="en-GB" dirty="0">
                <a:solidFill>
                  <a:srgbClr val="569CD6"/>
                </a:solidFill>
                <a:latin typeface="Source Code Pro, Consolas,  Courier New"/>
              </a:rPr>
              <a:t>$</a:t>
            </a:r>
            <a:r>
              <a:rPr lang="en-GB" dirty="0">
                <a:solidFill>
                  <a:srgbClr val="9CDCFE"/>
                </a:solidFill>
                <a:latin typeface="Source Code Pro, Consolas,  Courier New"/>
              </a:rPr>
              <a:t>a</a:t>
            </a:r>
            <a:r>
              <a:rPr lang="en-GB" dirty="0">
                <a:solidFill>
                  <a:srgbClr val="D4D4D4"/>
                </a:solidFill>
                <a:latin typeface="Source Code Pro, Consolas,  Courier New"/>
              </a:rPr>
              <a:t>, </a:t>
            </a:r>
            <a:r>
              <a:rPr lang="en-GB" dirty="0">
                <a:solidFill>
                  <a:srgbClr val="9CDCFE"/>
                </a:solidFill>
                <a:latin typeface="Source Code Pro, Consolas,  Courier New"/>
              </a:rPr>
              <a:t>na.rm</a:t>
            </a:r>
            <a:r>
              <a:rPr lang="en-GB" dirty="0">
                <a:solidFill>
                  <a:srgbClr val="D4D4D4"/>
                </a:solidFill>
                <a:latin typeface="Source Code Pro, Consolas,  Courier New"/>
              </a:rPr>
              <a:t> = </a:t>
            </a:r>
            <a:r>
              <a:rPr lang="en-GB" dirty="0">
                <a:solidFill>
                  <a:srgbClr val="569CD6"/>
                </a:solidFill>
                <a:latin typeface="Source Code Pro, Consolas,  Courier New"/>
              </a:rPr>
              <a:t>TRUE</a:t>
            </a:r>
            <a:r>
              <a:rPr lang="en-GB" dirty="0">
                <a:solidFill>
                  <a:srgbClr val="D4D4D4"/>
                </a:solidFill>
                <a:latin typeface="Source Code Pro, Consolas,  Courier New"/>
              </a:rPr>
              <a:t>))</a:t>
            </a:r>
            <a:endParaRPr lang="en-GB" b="0" dirty="0">
              <a:solidFill>
                <a:srgbClr val="D4D4D4"/>
              </a:solidFill>
              <a:effectLst/>
              <a:latin typeface="Source Code Pro, Consolas,  Courier New"/>
            </a:endParaRPr>
          </a:p>
        </p:txBody>
      </p:sp>
    </p:spTree>
    <p:extLst>
      <p:ext uri="{BB962C8B-B14F-4D97-AF65-F5344CB8AC3E}">
        <p14:creationId xmlns:p14="http://schemas.microsoft.com/office/powerpoint/2010/main" val="44376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43253-F6FB-4873-ADA4-7680F9875D38}"/>
              </a:ext>
            </a:extLst>
          </p:cNvPr>
          <p:cNvSpPr>
            <a:spLocks noGrp="1"/>
          </p:cNvSpPr>
          <p:nvPr>
            <p:ph type="ctrTitle"/>
          </p:nvPr>
        </p:nvSpPr>
        <p:spPr/>
        <p:txBody>
          <a:bodyPr/>
          <a:lstStyle/>
          <a:p>
            <a:r>
              <a:rPr lang="en-GB" dirty="0"/>
              <a:t>Exercise 3: Create a function to generate a plot</a:t>
            </a:r>
          </a:p>
        </p:txBody>
      </p:sp>
      <p:sp>
        <p:nvSpPr>
          <p:cNvPr id="3" name="Text Placeholder 2">
            <a:extLst>
              <a:ext uri="{FF2B5EF4-FFF2-40B4-BE49-F238E27FC236}">
                <a16:creationId xmlns:a16="http://schemas.microsoft.com/office/drawing/2014/main" id="{12A2F94B-6C26-455C-B2E9-256EB3F57253}"/>
              </a:ext>
            </a:extLst>
          </p:cNvPr>
          <p:cNvSpPr>
            <a:spLocks noGrp="1"/>
          </p:cNvSpPr>
          <p:nvPr>
            <p:ph type="body" sz="quarter" idx="16"/>
          </p:nvPr>
        </p:nvSpPr>
        <p:spPr/>
        <p:txBody>
          <a:bodyPr/>
          <a:lstStyle/>
          <a:p>
            <a:r>
              <a:rPr lang="en-GB" dirty="0"/>
              <a:t>Using the “ae_attendances” dataset from the “NHSRDatasets” package, create a function that takes two arguments, one called data (which will always be a subset of the ae_attendances dataset) and an argument called title.</a:t>
            </a:r>
          </a:p>
          <a:p>
            <a:r>
              <a:rPr lang="en-GB" dirty="0"/>
              <a:t>After the title argument, give it a default value, like title = “A&amp;E Attendances”</a:t>
            </a:r>
          </a:p>
          <a:p>
            <a:r>
              <a:rPr lang="en-GB" dirty="0"/>
              <a:t>We want to create a plot of the number of attendances over time, so within the function you will need to run something similar to the following:</a:t>
            </a:r>
          </a:p>
        </p:txBody>
      </p:sp>
      <p:sp>
        <p:nvSpPr>
          <p:cNvPr id="4" name="Slide Number Placeholder 3">
            <a:extLst>
              <a:ext uri="{FF2B5EF4-FFF2-40B4-BE49-F238E27FC236}">
                <a16:creationId xmlns:a16="http://schemas.microsoft.com/office/drawing/2014/main" id="{ED23D877-1EDB-44A7-9D7D-23173D3F694D}"/>
              </a:ext>
            </a:extLst>
          </p:cNvPr>
          <p:cNvSpPr>
            <a:spLocks noGrp="1"/>
          </p:cNvSpPr>
          <p:nvPr>
            <p:ph type="sldNum" sz="quarter" idx="18"/>
          </p:nvPr>
        </p:nvSpPr>
        <p:spPr/>
        <p:txBody>
          <a:bodyPr/>
          <a:lstStyle/>
          <a:p>
            <a:fld id="{450B0164-1B0E-EC47-A805-AF4E4DD1E6D8}" type="slidenum">
              <a:rPr lang="en-US" smtClean="0"/>
              <a:pPr/>
              <a:t>9</a:t>
            </a:fld>
            <a:endParaRPr lang="en-US" dirty="0"/>
          </a:p>
        </p:txBody>
      </p:sp>
      <p:sp>
        <p:nvSpPr>
          <p:cNvPr id="5" name="Rectangle 4">
            <a:extLst>
              <a:ext uri="{FF2B5EF4-FFF2-40B4-BE49-F238E27FC236}">
                <a16:creationId xmlns:a16="http://schemas.microsoft.com/office/drawing/2014/main" id="{2061A881-DE63-47C6-A201-EFBEB8F66E71}"/>
              </a:ext>
            </a:extLst>
          </p:cNvPr>
          <p:cNvSpPr/>
          <p:nvPr/>
        </p:nvSpPr>
        <p:spPr>
          <a:xfrm>
            <a:off x="1990202" y="4469698"/>
            <a:ext cx="6712996" cy="1061829"/>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GB" dirty="0">
                <a:solidFill>
                  <a:srgbClr val="9CDCFE"/>
                </a:solidFill>
                <a:latin typeface="Source Code Pro, Consolas,  Courier New"/>
              </a:rPr>
              <a:t>df</a:t>
            </a:r>
            <a:r>
              <a:rPr lang="en-GB" dirty="0">
                <a:solidFill>
                  <a:srgbClr val="D4D4D4"/>
                </a:solidFill>
                <a:latin typeface="Source Code Pro, Consolas,  Courier New"/>
              </a:rPr>
              <a:t> &lt;- </a:t>
            </a:r>
            <a:r>
              <a:rPr lang="en-GB" dirty="0">
                <a:solidFill>
                  <a:srgbClr val="9CDCFE"/>
                </a:solidFill>
                <a:latin typeface="Source Code Pro, Consolas,  Courier New"/>
              </a:rPr>
              <a:t>data</a:t>
            </a:r>
            <a:r>
              <a:rPr lang="en-GB" dirty="0">
                <a:solidFill>
                  <a:srgbClr val="D4D4D4"/>
                </a:solidFill>
                <a:latin typeface="Source Code Pro, Consolas,  Courier New"/>
              </a:rPr>
              <a:t> %&gt;%</a:t>
            </a:r>
          </a:p>
          <a:p>
            <a:r>
              <a:rPr lang="en-GB" dirty="0">
                <a:solidFill>
                  <a:srgbClr val="D4D4D4"/>
                </a:solidFill>
                <a:latin typeface="Source Code Pro, Consolas,  Courier New"/>
              </a:rPr>
              <a:t>    </a:t>
            </a:r>
            <a:r>
              <a:rPr lang="en-GB" dirty="0">
                <a:solidFill>
                  <a:srgbClr val="9CDCFE"/>
                </a:solidFill>
                <a:latin typeface="Source Code Pro, Consolas,  Courier New"/>
              </a:rPr>
              <a:t>group_by</a:t>
            </a:r>
            <a:r>
              <a:rPr lang="en-GB" dirty="0">
                <a:solidFill>
                  <a:srgbClr val="D4D4D4"/>
                </a:solidFill>
                <a:latin typeface="Source Code Pro, Consolas,  Courier New"/>
              </a:rPr>
              <a:t>(</a:t>
            </a:r>
            <a:r>
              <a:rPr lang="en-GB" dirty="0">
                <a:solidFill>
                  <a:srgbClr val="9CDCFE"/>
                </a:solidFill>
                <a:latin typeface="Source Code Pro, Consolas,  Courier New"/>
              </a:rPr>
              <a:t>period</a:t>
            </a:r>
            <a:r>
              <a:rPr lang="en-GB" dirty="0">
                <a:solidFill>
                  <a:srgbClr val="D4D4D4"/>
                </a:solidFill>
                <a:latin typeface="Source Code Pro, Consolas,  Courier New"/>
              </a:rPr>
              <a:t>) %&gt;%</a:t>
            </a:r>
          </a:p>
          <a:p>
            <a:r>
              <a:rPr lang="en-GB" dirty="0">
                <a:solidFill>
                  <a:srgbClr val="D4D4D4"/>
                </a:solidFill>
                <a:latin typeface="Source Code Pro, Consolas,  Courier New"/>
              </a:rPr>
              <a:t>    </a:t>
            </a:r>
            <a:r>
              <a:rPr lang="en-GB" dirty="0">
                <a:solidFill>
                  <a:srgbClr val="9CDCFE"/>
                </a:solidFill>
                <a:latin typeface="Source Code Pro, Consolas,  Courier New"/>
              </a:rPr>
              <a:t>summarise_at</a:t>
            </a:r>
            <a:r>
              <a:rPr lang="en-GB" dirty="0">
                <a:solidFill>
                  <a:srgbClr val="D4D4D4"/>
                </a:solidFill>
                <a:latin typeface="Source Code Pro, Consolas,  Courier New"/>
              </a:rPr>
              <a:t>(</a:t>
            </a:r>
            <a:r>
              <a:rPr lang="en-GB" dirty="0">
                <a:solidFill>
                  <a:srgbClr val="9CDCFE"/>
                </a:solidFill>
                <a:latin typeface="Source Code Pro, Consolas,  Courier New"/>
              </a:rPr>
              <a:t>vars</a:t>
            </a:r>
            <a:r>
              <a:rPr lang="en-GB" dirty="0">
                <a:solidFill>
                  <a:srgbClr val="D4D4D4"/>
                </a:solidFill>
                <a:latin typeface="Source Code Pro, Consolas,  Courier New"/>
              </a:rPr>
              <a:t>(</a:t>
            </a:r>
            <a:r>
              <a:rPr lang="en-GB" dirty="0">
                <a:solidFill>
                  <a:srgbClr val="9CDCFE"/>
                </a:solidFill>
                <a:latin typeface="Source Code Pro, Consolas,  Courier New"/>
              </a:rPr>
              <a:t>attendances</a:t>
            </a:r>
            <a:r>
              <a:rPr lang="en-GB" dirty="0">
                <a:solidFill>
                  <a:srgbClr val="D4D4D4"/>
                </a:solidFill>
                <a:latin typeface="Source Code Pro, Consolas,  Courier New"/>
              </a:rPr>
              <a:t>), </a:t>
            </a:r>
            <a:r>
              <a:rPr lang="en-GB" dirty="0">
                <a:solidFill>
                  <a:srgbClr val="9CDCFE"/>
                </a:solidFill>
                <a:latin typeface="Source Code Pro, Consolas,  Courier New"/>
              </a:rPr>
              <a:t>sum</a:t>
            </a:r>
            <a:r>
              <a:rPr lang="en-GB" dirty="0">
                <a:solidFill>
                  <a:srgbClr val="D4D4D4"/>
                </a:solidFill>
                <a:latin typeface="Source Code Pro, Consolas,  Courier New"/>
              </a:rPr>
              <a:t>)</a:t>
            </a:r>
            <a:endParaRPr lang="en-GB" b="0" dirty="0">
              <a:solidFill>
                <a:srgbClr val="D4D4D4"/>
              </a:solidFill>
              <a:effectLst/>
              <a:latin typeface="Source Code Pro, Consolas,  Courier New"/>
            </a:endParaRPr>
          </a:p>
        </p:txBody>
      </p:sp>
    </p:spTree>
    <p:extLst>
      <p:ext uri="{BB962C8B-B14F-4D97-AF65-F5344CB8AC3E}">
        <p14:creationId xmlns:p14="http://schemas.microsoft.com/office/powerpoint/2010/main" val="1914310291"/>
      </p:ext>
    </p:extLst>
  </p:cSld>
  <p:clrMapOvr>
    <a:masterClrMapping/>
  </p:clrMapOvr>
</p:sld>
</file>

<file path=ppt/theme/theme1.xml><?xml version="1.0" encoding="utf-8"?>
<a:theme xmlns:a="http://schemas.openxmlformats.org/drawingml/2006/main" name="TSU-Powerpoint_Template-Print_A4_FINAL++ (2)">
  <a:themeElements>
    <a:clrScheme name="strategyUnit">
      <a:dk1>
        <a:srgbClr val="2C2825"/>
      </a:dk1>
      <a:lt1>
        <a:srgbClr val="F8BE05"/>
      </a:lt1>
      <a:dk2>
        <a:srgbClr val="2C2825"/>
      </a:dk2>
      <a:lt2>
        <a:srgbClr val="FFFFFE"/>
      </a:lt2>
      <a:accent1>
        <a:srgbClr val="F9BF07"/>
      </a:accent1>
      <a:accent2>
        <a:srgbClr val="5881C1"/>
      </a:accent2>
      <a:accent3>
        <a:srgbClr val="EC6555"/>
      </a:accent3>
      <a:accent4>
        <a:srgbClr val="4C5353"/>
      </a:accent4>
      <a:accent5>
        <a:srgbClr val="899FC0"/>
      </a:accent5>
      <a:accent6>
        <a:srgbClr val="E99289"/>
      </a:accent6>
      <a:hlink>
        <a:srgbClr val="5881C1"/>
      </a:hlink>
      <a:folHlink>
        <a:srgbClr val="5881C1"/>
      </a:folHlink>
    </a:clrScheme>
    <a:fontScheme name="strategyUnit">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47625">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ln w="47625" cap="sq">
          <a:solidFill>
            <a:schemeClr val="tx1"/>
          </a:solidFill>
          <a:headEnd type="none"/>
          <a:tailEnd type="none"/>
        </a:ln>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rategyUnitSlidepack20181008.potx" id="{D7E5AE81-A4D5-40CF-A6F6-6B80404E74E1}" vid="{84475227-8D0C-4096-AECC-2FCBD2E42925}"/>
    </a:ext>
  </a:extLst>
</a:theme>
</file>

<file path=ppt/theme/theme2.xml><?xml version="1.0" encoding="utf-8"?>
<a:theme xmlns:a="http://schemas.openxmlformats.org/drawingml/2006/main" name="1_TSU-Powerpoint_Template-Print_A4_FINAL++ (2)">
  <a:themeElements>
    <a:clrScheme name="strategyUnit">
      <a:dk1>
        <a:srgbClr val="2C2825"/>
      </a:dk1>
      <a:lt1>
        <a:srgbClr val="F8BE05"/>
      </a:lt1>
      <a:dk2>
        <a:srgbClr val="2C2825"/>
      </a:dk2>
      <a:lt2>
        <a:srgbClr val="FFFFFE"/>
      </a:lt2>
      <a:accent1>
        <a:srgbClr val="F9BF07"/>
      </a:accent1>
      <a:accent2>
        <a:srgbClr val="5881C1"/>
      </a:accent2>
      <a:accent3>
        <a:srgbClr val="EC6555"/>
      </a:accent3>
      <a:accent4>
        <a:srgbClr val="4C5353"/>
      </a:accent4>
      <a:accent5>
        <a:srgbClr val="899FC0"/>
      </a:accent5>
      <a:accent6>
        <a:srgbClr val="E99289"/>
      </a:accent6>
      <a:hlink>
        <a:srgbClr val="5881C1"/>
      </a:hlink>
      <a:folHlink>
        <a:srgbClr val="5881C1"/>
      </a:folHlink>
    </a:clrScheme>
    <a:fontScheme name="strategyUnit">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47625">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ln w="47625" cap="sq">
          <a:solidFill>
            <a:schemeClr val="tx1"/>
          </a:solidFill>
          <a:headEnd type="none"/>
          <a:tailEnd type="none"/>
        </a:ln>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rategyUnitSlidepack20181008.potx" id="{D7E5AE81-A4D5-40CF-A6F6-6B80404E74E1}" vid="{917EB1DB-D58D-4143-88AD-45B5E05DA4D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he Strategy Unit">
      <a:majorFont>
        <a:latin typeface="Museo 700"/>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he Strategy Unit">
      <a:majorFont>
        <a:latin typeface="Museo 700"/>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92D1BB98EEB334B99B70E0B7DB7105C" ma:contentTypeVersion="10" ma:contentTypeDescription="Create a new document." ma:contentTypeScope="" ma:versionID="300255770652d6a095f317ccface410f">
  <xsd:schema xmlns:xsd="http://www.w3.org/2001/XMLSchema" xmlns:xs="http://www.w3.org/2001/XMLSchema" xmlns:p="http://schemas.microsoft.com/office/2006/metadata/properties" xmlns:ns3="60b7aa15-f80a-4fdd-839c-f4bbc2217594" xmlns:ns4="af42b274-6a0d-4eb8-b3e5-ec8ba19bd91a" targetNamespace="http://schemas.microsoft.com/office/2006/metadata/properties" ma:root="true" ma:fieldsID="5f1e33847b9c81545dce2b7c670b2b90" ns3:_="" ns4:_="">
    <xsd:import namespace="60b7aa15-f80a-4fdd-839c-f4bbc2217594"/>
    <xsd:import namespace="af42b274-6a0d-4eb8-b3e5-ec8ba19bd91a"/>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b7aa15-f80a-4fdd-839c-f4bbc221759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f42b274-6a0d-4eb8-b3e5-ec8ba19bd91a"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5C8CBFE-FA66-43DF-8815-3D81E71DF28E}">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A5511CDE-CCFB-424B-B6E8-BD49E53FEE96}">
  <ds:schemaRefs>
    <ds:schemaRef ds:uri="http://schemas.microsoft.com/sharepoint/v3/contenttype/forms"/>
  </ds:schemaRefs>
</ds:datastoreItem>
</file>

<file path=customXml/itemProps3.xml><?xml version="1.0" encoding="utf-8"?>
<ds:datastoreItem xmlns:ds="http://schemas.openxmlformats.org/officeDocument/2006/customXml" ds:itemID="{3242C5FE-BA6E-4BCC-BBA2-BF97C5204F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0b7aa15-f80a-4fdd-839c-f4bbc2217594"/>
    <ds:schemaRef ds:uri="af42b274-6a0d-4eb8-b3e5-ec8ba19bd91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4730</TotalTime>
  <Words>3519</Words>
  <Application>Microsoft Office PowerPoint</Application>
  <PresentationFormat>Custom</PresentationFormat>
  <Paragraphs>331</Paragraphs>
  <Slides>36</Slides>
  <Notes>6</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36</vt:i4>
      </vt:variant>
    </vt:vector>
  </HeadingPairs>
  <TitlesOfParts>
    <vt:vector size="43" baseType="lpstr">
      <vt:lpstr>Segoe UI</vt:lpstr>
      <vt:lpstr>Arial</vt:lpstr>
      <vt:lpstr>Cambria Math</vt:lpstr>
      <vt:lpstr>Source Code Pro, Consolas,  Courier New</vt:lpstr>
      <vt:lpstr>Helvetica Neue</vt:lpstr>
      <vt:lpstr>TSU-Powerpoint_Template-Print_A4_FINAL++ (2)</vt:lpstr>
      <vt:lpstr>1_TSU-Powerpoint_Template-Print_A4_FINAL++ (2)</vt:lpstr>
      <vt:lpstr>Functional Programming in R</vt:lpstr>
      <vt:lpstr>About me</vt:lpstr>
      <vt:lpstr>Session Outline</vt:lpstr>
      <vt:lpstr>What are functions?</vt:lpstr>
      <vt:lpstr>Exercise 1: Your first function</vt:lpstr>
      <vt:lpstr>When should we create our own functions?</vt:lpstr>
      <vt:lpstr>When should we create our own functions?</vt:lpstr>
      <vt:lpstr>Exercise 2: Fix the R4DS bug</vt:lpstr>
      <vt:lpstr>Exercise 3: Create a function to generate a plot</vt:lpstr>
      <vt:lpstr>Summary of functions in R, plus a few other bits</vt:lpstr>
      <vt:lpstr>What is functional Programming?</vt:lpstr>
      <vt:lpstr>What is a mathematical function?</vt:lpstr>
      <vt:lpstr>Mathematical functions continued</vt:lpstr>
      <vt:lpstr>Are R functions mathematical functions?</vt:lpstr>
      <vt:lpstr>Introduction to purrr::map</vt:lpstr>
      <vt:lpstr>map syntax</vt:lpstr>
      <vt:lpstr>Variants of the map function</vt:lpstr>
      <vt:lpstr>Exercise 4: Introduction to map</vt:lpstr>
      <vt:lpstr>Exercise 5: Map over all columns in a dataframe</vt:lpstr>
      <vt:lpstr>Exercise 6: Reading multiple csv’s</vt:lpstr>
      <vt:lpstr>Other map variants</vt:lpstr>
      <vt:lpstr>Other map variants continued</vt:lpstr>
      <vt:lpstr>Exercise 7: map2 to calculate rowwise minimum </vt:lpstr>
      <vt:lpstr>Exercise 8: pmap to generate multiple plots</vt:lpstr>
      <vt:lpstr>Exercise 9: walk2 to save plots</vt:lpstr>
      <vt:lpstr>Exercise 10: walk to render RMarkdown documents</vt:lpstr>
      <vt:lpstr>Higher order functions</vt:lpstr>
      <vt:lpstr>Creating new functions from old ones</vt:lpstr>
      <vt:lpstr>Exercise 11: partially applying a function</vt:lpstr>
      <vt:lpstr>Exercise 12: compose multiple functions together</vt:lpstr>
      <vt:lpstr>Error handling with safely</vt:lpstr>
      <vt:lpstr>Exercise 13: using the safely function</vt:lpstr>
      <vt:lpstr>Reduce/Accumulate/Flatten</vt:lpstr>
      <vt:lpstr>Exercise 14: using reduce/accumulate/flatten</vt:lpstr>
      <vt:lpstr>Further Reading</vt:lpstr>
      <vt:lpstr>Stay connected with 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seamer</dc:creator>
  <cp:lastModifiedBy>Thomas Jemmett (MLCSU)</cp:lastModifiedBy>
  <cp:revision>83</cp:revision>
  <cp:lastPrinted>2017-04-05T09:13:12Z</cp:lastPrinted>
  <dcterms:created xsi:type="dcterms:W3CDTF">2017-04-05T09:41:29Z</dcterms:created>
  <dcterms:modified xsi:type="dcterms:W3CDTF">2019-11-03T21:15:03Z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0x010100392D1BB98EEB334B99B70E0B7DB7105C</vt:lpwstr>
  </property>
</Properties>
</file>